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256" r:id="rId4"/>
    <p:sldId id="271" r:id="rId5"/>
    <p:sldId id="278" r:id="rId6"/>
    <p:sldId id="279" r:id="rId7"/>
    <p:sldId id="293" r:id="rId8"/>
    <p:sldId id="294" r:id="rId9"/>
    <p:sldId id="295" r:id="rId10"/>
    <p:sldId id="297" r:id="rId11"/>
    <p:sldId id="303" r:id="rId12"/>
    <p:sldId id="304" r:id="rId13"/>
    <p:sldId id="314" r:id="rId14"/>
    <p:sldId id="315" r:id="rId15"/>
    <p:sldId id="316" r:id="rId16"/>
    <p:sldId id="313" r:id="rId17"/>
    <p:sldId id="305" r:id="rId18"/>
    <p:sldId id="306" r:id="rId19"/>
    <p:sldId id="307" r:id="rId20"/>
    <p:sldId id="308" r:id="rId21"/>
    <p:sldId id="309" r:id="rId22"/>
    <p:sldId id="310" r:id="rId23"/>
    <p:sldId id="311" r:id="rId24"/>
    <p:sldId id="312" r:id="rId25"/>
    <p:sldId id="281" r:id="rId26"/>
    <p:sldId id="298" r:id="rId27"/>
    <p:sldId id="299" r:id="rId28"/>
    <p:sldId id="300" r:id="rId29"/>
    <p:sldId id="301" r:id="rId30"/>
    <p:sldId id="302" r:id="rId31"/>
    <p:sldId id="283" r:id="rId32"/>
    <p:sldId id="272" r:id="rId33"/>
    <p:sldId id="285" r:id="rId34"/>
    <p:sldId id="286" r:id="rId35"/>
    <p:sldId id="287" r:id="rId36"/>
    <p:sldId id="288" r:id="rId37"/>
    <p:sldId id="273" r:id="rId38"/>
    <p:sldId id="274" r:id="rId39"/>
    <p:sldId id="289" r:id="rId40"/>
    <p:sldId id="275" r:id="rId41"/>
    <p:sldId id="296" r:id="rId42"/>
    <p:sldId id="292" r:id="rId43"/>
    <p:sldId id="276" r:id="rId44"/>
    <p:sldId id="291" r:id="rId45"/>
    <p:sldId id="27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2058" y="-8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5DBBBAD-EDBF-4134-9372-5502B5005C48}" type="datetimeFigureOut">
              <a:rPr lang="en-US" smtClean="0"/>
              <a:pPr/>
              <a:t>5/7/2014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0E00C0-D1BD-44DF-8058-22726ADCA9F4}" type="slidenum">
              <a:rPr lang="en-US" smtClean="0"/>
              <a:pPr/>
              <a:t>‹#›</a:t>
            </a:fld>
            <a:endParaRPr lang="en-US"/>
          </a:p>
        </p:txBody>
      </p:sp>
    </p:spTree>
    <p:extLst>
      <p:ext uri="{BB962C8B-B14F-4D97-AF65-F5344CB8AC3E}">
        <p14:creationId xmlns:p14="http://schemas.microsoft.com/office/powerpoint/2010/main" val="3554267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BEE2FF-6662-4BB3-B6B3-C92D49A7AA12}" type="datetimeFigureOut">
              <a:rPr lang="en-US" smtClean="0"/>
              <a:pPr/>
              <a:t>5/7/2014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ECB490-143A-4B07-91DA-2B1C835749D4}" type="slidenum">
              <a:rPr lang="en-US" smtClean="0"/>
              <a:pPr/>
              <a:t>‹#›</a:t>
            </a:fld>
            <a:endParaRPr lang="en-US"/>
          </a:p>
        </p:txBody>
      </p:sp>
    </p:spTree>
    <p:extLst>
      <p:ext uri="{BB962C8B-B14F-4D97-AF65-F5344CB8AC3E}">
        <p14:creationId xmlns:p14="http://schemas.microsoft.com/office/powerpoint/2010/main" val="394935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I went back [to Mass], I would ‘‘discover’’ more of the Scriptures fulfilled before my eyes. Yet no book was as visible to me, in that dark chapel, as the Book of Revelation, the Apocalypse, which describes the worship of the angels and saints in heaven. </a:t>
            </a:r>
            <a:r>
              <a:rPr lang="en-US" smtClean="0"/>
              <a:t>As in that book, so in that chapel, I saw robed priests, an altar, a congregation chanting ‘‘holy, holy, holy.’’ </a:t>
            </a:r>
            <a:endParaRPr lang="en-US"/>
          </a:p>
        </p:txBody>
      </p:sp>
      <p:sp>
        <p:nvSpPr>
          <p:cNvPr id="4" name="Slide Number Placeholder 3"/>
          <p:cNvSpPr>
            <a:spLocks noGrp="1"/>
          </p:cNvSpPr>
          <p:nvPr>
            <p:ph type="sldNum" sz="quarter" idx="10"/>
          </p:nvPr>
        </p:nvSpPr>
        <p:spPr/>
        <p:txBody>
          <a:bodyPr/>
          <a:lstStyle/>
          <a:p>
            <a:fld id="{ABECB490-143A-4B07-91DA-2B1C835749D4}" type="slidenum">
              <a:rPr lang="en-US" smtClean="0"/>
              <a:pPr/>
              <a:t>23</a:t>
            </a:fld>
            <a:endParaRPr lang="en-US"/>
          </a:p>
        </p:txBody>
      </p:sp>
    </p:spTree>
    <p:extLst>
      <p:ext uri="{BB962C8B-B14F-4D97-AF65-F5344CB8AC3E}">
        <p14:creationId xmlns:p14="http://schemas.microsoft.com/office/powerpoint/2010/main" val="398152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9542F-8845-4585-9DA9-EC19AC6ED5B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8848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47D85-BF5A-49A0-9A33-4E4D35166BB9}" type="datetime1">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7956D-08E3-4C09-AF46-53D91EE13978}" type="datetime1">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3772D-FA25-4B0A-835D-EAB7A49D238A}" type="datetime1">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336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2747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20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678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84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5942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0649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576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061D5-C4DA-46A9-A2F7-180769ACF274}" type="datetime1">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2960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233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292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84170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1821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84698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5899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423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7892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683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81781-5220-4E49-ABD6-09B1122AFA3E}" type="datetime1">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3397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939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014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460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CFE333-6992-413B-A6F5-2D587DD579FF}" type="datetime1">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CEA24-18BF-4985-9D5F-199812F9F852}" type="datetime1">
              <a:rPr lang="en-US" smtClean="0"/>
              <a:pPr/>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97FE-A14B-477E-9BA9-CDD207E74BA9}" type="datetime1">
              <a:rPr lang="en-US" smtClean="0"/>
              <a:pPr/>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E6DA1-ADB8-4B00-9650-1581EAF62858}" type="datetime1">
              <a:rPr lang="en-US" smtClean="0"/>
              <a:pPr/>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784FB-9C34-4A03-8003-AE47C1EC989B}" type="datetime1">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E628E-2FB9-4F6E-AE04-614DFCA9AD20}" type="datetime1">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11F1-7448-4AE6-B696-3D5BD0F284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11B2C-6F7B-4264-A1B2-D26C05FFB16A}" type="datetime1">
              <a:rPr lang="en-US" smtClean="0"/>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11F1-7448-4AE6-B696-3D5BD0F284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8479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B5FE8-371B-4207-968E-FF7372903E9F}" type="datetimeFigureOut">
              <a:rPr lang="en-US" smtClean="0">
                <a:solidFill>
                  <a:prstClr val="white">
                    <a:tint val="75000"/>
                  </a:prstClr>
                </a:solidFill>
              </a:rPr>
              <a:pPr/>
              <a:t>5/7/2014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F35D2-3B12-498E-81A6-619F6FF46F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85695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2/27/Orvieto062.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anctamissa.org/en"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arishableitems.files.wordpress.com/2011/01/the-lamb-of-god-in-the-heaven-ceiling-of-the-vatican-embassy-in-sofia-bulgaria.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geoffreyholsclaw.net/blog/wp-content/uploads/2010/03/eucharist1.jpg" TargetMode="External"/><Relationship Id="rId3" Type="http://schemas.openxmlformats.org/officeDocument/2006/relationships/image" Target="../media/image29.jpeg"/><Relationship Id="rId7" Type="http://schemas.openxmlformats.org/officeDocument/2006/relationships/image" Target="../media/image33.gif"/><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etreligion.org/?attachment_id=41552"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6000" dirty="0" smtClean="0">
                <a:solidFill>
                  <a:srgbClr val="FFFF00"/>
                </a:solidFill>
              </a:rPr>
              <a:t>The Presence of Christ</a:t>
            </a:r>
            <a:endParaRPr lang="en-US" sz="6000" dirty="0">
              <a:solidFill>
                <a:srgbClr val="FFFF00"/>
              </a:solidFill>
            </a:endParaRPr>
          </a:p>
        </p:txBody>
      </p:sp>
      <p:sp>
        <p:nvSpPr>
          <p:cNvPr id="3" name="Subtitle 2"/>
          <p:cNvSpPr>
            <a:spLocks noGrp="1"/>
          </p:cNvSpPr>
          <p:nvPr>
            <p:ph type="subTitle" idx="1"/>
          </p:nvPr>
        </p:nvSpPr>
        <p:spPr>
          <a:xfrm>
            <a:off x="1371600" y="4953000"/>
            <a:ext cx="6629400" cy="1752600"/>
          </a:xfrm>
        </p:spPr>
        <p:txBody>
          <a:bodyPr/>
          <a:lstStyle/>
          <a:p>
            <a:r>
              <a:rPr lang="en-US" dirty="0" smtClean="0"/>
              <a:t>Serving Christ </a:t>
            </a:r>
          </a:p>
          <a:p>
            <a:r>
              <a:rPr lang="en-US" dirty="0" smtClean="0"/>
              <a:t>and the Church </a:t>
            </a:r>
          </a:p>
          <a:p>
            <a:r>
              <a:rPr lang="en-US" dirty="0" smtClean="0"/>
              <a:t>in your Parish</a:t>
            </a:r>
            <a:endParaRPr lang="en-US" dirty="0"/>
          </a:p>
        </p:txBody>
      </p:sp>
      <p:sp>
        <p:nvSpPr>
          <p:cNvPr id="4" name="Slide Number Placeholder 3"/>
          <p:cNvSpPr>
            <a:spLocks noGrp="1"/>
          </p:cNvSpPr>
          <p:nvPr>
            <p:ph type="sldNum" sz="quarter" idx="12"/>
          </p:nvPr>
        </p:nvSpPr>
        <p:spPr/>
        <p:txBody>
          <a:bodyPr/>
          <a:lstStyle/>
          <a:p>
            <a:fld id="{0A8B11F1-7448-4AE6-B696-3D5BD0F28423}" type="slidenum">
              <a:rPr lang="en-US" smtClean="0"/>
              <a:pPr/>
              <a:t>1</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295400"/>
            <a:ext cx="4634052" cy="347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2700" b="1" dirty="0" smtClean="0"/>
              <a:t>The Compendium of the Catechism of the Catholic Church</a:t>
            </a:r>
            <a:r>
              <a:rPr lang="en-US" sz="3600" b="1" dirty="0" smtClean="0"/>
              <a:t/>
            </a:r>
            <a:br>
              <a:rPr lang="en-US" sz="3600" b="1" dirty="0" smtClean="0"/>
            </a:br>
            <a:r>
              <a:rPr lang="en-US" sz="3600" b="1" dirty="0" smtClean="0"/>
              <a:t>Question 272. When did Jesus Christ institute the Eucharist?</a:t>
            </a:r>
            <a:endParaRPr lang="en-US" dirty="0"/>
          </a:p>
        </p:txBody>
      </p:sp>
      <p:sp>
        <p:nvSpPr>
          <p:cNvPr id="3" name="Content Placeholder 2"/>
          <p:cNvSpPr>
            <a:spLocks noGrp="1"/>
          </p:cNvSpPr>
          <p:nvPr>
            <p:ph sz="half" idx="1"/>
          </p:nvPr>
        </p:nvSpPr>
        <p:spPr>
          <a:xfrm>
            <a:off x="457200" y="1828800"/>
            <a:ext cx="4495800" cy="4297363"/>
          </a:xfrm>
        </p:spPr>
        <p:txBody>
          <a:bodyPr>
            <a:normAutofit/>
          </a:bodyPr>
          <a:lstStyle/>
          <a:p>
            <a:pPr>
              <a:buNone/>
            </a:pPr>
            <a:r>
              <a:rPr lang="en-US" sz="3200" dirty="0" smtClean="0"/>
              <a:t>Jesus instituted the Eucharist on Holy Thursday “the night on which he was betrayed” (1 Corinthians 11:23), as he celebrated the Last Supper with his apostles.</a:t>
            </a:r>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10</a:t>
            </a:fld>
            <a:endParaRPr lang="en-US">
              <a:solidFill>
                <a:prstClr val="white">
                  <a:tint val="75000"/>
                </a:prstClr>
              </a:solidFill>
            </a:endParaRPr>
          </a:p>
        </p:txBody>
      </p:sp>
      <p:pic>
        <p:nvPicPr>
          <p:cNvPr id="7" name="Picture 6" descr="jesus gives communion to the apostles.jpg"/>
          <p:cNvPicPr>
            <a:picLocks noChangeAspect="1"/>
          </p:cNvPicPr>
          <p:nvPr/>
        </p:nvPicPr>
        <p:blipFill>
          <a:blip r:embed="rId2" cstate="print"/>
          <a:srcRect l="14800" r="10000"/>
          <a:stretch>
            <a:fillRect/>
          </a:stretch>
        </p:blipFill>
        <p:spPr>
          <a:xfrm>
            <a:off x="5121910" y="1558047"/>
            <a:ext cx="3793490" cy="4842753"/>
          </a:xfrm>
          <a:prstGeom prst="rect">
            <a:avLst/>
          </a:prstGeom>
          <a:ln>
            <a:noFill/>
          </a:ln>
          <a:effectLst>
            <a:softEdge rad="112500"/>
          </a:effectLst>
        </p:spPr>
      </p:pic>
    </p:spTree>
    <p:extLst>
      <p:ext uri="{BB962C8B-B14F-4D97-AF65-F5344CB8AC3E}">
        <p14:creationId xmlns:p14="http://schemas.microsoft.com/office/powerpoint/2010/main" val="265829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sus gives communion to the apostles.jpg"/>
          <p:cNvPicPr>
            <a:picLocks noChangeAspect="1"/>
          </p:cNvPicPr>
          <p:nvPr/>
        </p:nvPicPr>
        <p:blipFill>
          <a:blip r:embed="rId2" cstate="print"/>
          <a:srcRect l="14800" t="28333" r="35600" b="26667"/>
          <a:stretch>
            <a:fillRect/>
          </a:stretch>
        </p:blipFill>
        <p:spPr>
          <a:xfrm>
            <a:off x="6431843" y="0"/>
            <a:ext cx="2712157" cy="2362200"/>
          </a:xfrm>
          <a:prstGeom prst="rect">
            <a:avLst/>
          </a:prstGeom>
          <a:ln>
            <a:noFill/>
          </a:ln>
          <a:effectLst>
            <a:softEdge rad="112500"/>
          </a:effectLst>
        </p:spPr>
      </p:pic>
      <p:sp>
        <p:nvSpPr>
          <p:cNvPr id="2" name="Title 1"/>
          <p:cNvSpPr>
            <a:spLocks noGrp="1"/>
          </p:cNvSpPr>
          <p:nvPr>
            <p:ph type="title"/>
          </p:nvPr>
        </p:nvSpPr>
        <p:spPr>
          <a:xfrm>
            <a:off x="0" y="0"/>
            <a:ext cx="9144000" cy="1600200"/>
          </a:xfrm>
        </p:spPr>
        <p:txBody>
          <a:bodyPr>
            <a:normAutofit/>
          </a:bodyPr>
          <a:lstStyle/>
          <a:p>
            <a:r>
              <a:rPr lang="en-US" sz="2700" b="1" dirty="0" smtClean="0"/>
              <a:t>The Compendium of the Catechism of the Catholic Church</a:t>
            </a:r>
            <a:r>
              <a:rPr lang="en-US" sz="3600" b="1" dirty="0" smtClean="0"/>
              <a:t/>
            </a:r>
            <a:br>
              <a:rPr lang="en-US" sz="3600" b="1" dirty="0" smtClean="0"/>
            </a:br>
            <a:r>
              <a:rPr lang="en-US" sz="3600" b="1" dirty="0" smtClean="0"/>
              <a:t>Question 273. How did he		</a:t>
            </a:r>
            <a:br>
              <a:rPr lang="en-US" sz="3600" b="1" dirty="0" smtClean="0"/>
            </a:br>
            <a:r>
              <a:rPr lang="en-US" sz="3600" b="1" dirty="0" smtClean="0"/>
              <a:t> institute the Eucharist?		</a:t>
            </a:r>
            <a:endParaRPr lang="en-US" dirty="0"/>
          </a:p>
        </p:txBody>
      </p:sp>
      <p:sp>
        <p:nvSpPr>
          <p:cNvPr id="3" name="Content Placeholder 2"/>
          <p:cNvSpPr>
            <a:spLocks noGrp="1"/>
          </p:cNvSpPr>
          <p:nvPr>
            <p:ph sz="half" idx="1"/>
          </p:nvPr>
        </p:nvSpPr>
        <p:spPr>
          <a:xfrm>
            <a:off x="228600" y="1600200"/>
            <a:ext cx="8610600" cy="5029200"/>
          </a:xfrm>
        </p:spPr>
        <p:txBody>
          <a:bodyPr wrap="square">
            <a:normAutofit/>
          </a:bodyPr>
          <a:lstStyle/>
          <a:p>
            <a:pPr>
              <a:buNone/>
            </a:pPr>
            <a:r>
              <a:rPr lang="en-US" sz="3200" dirty="0" smtClean="0"/>
              <a:t>After he had gathered with his apostles in the Cenacle, Jesus took bread in his hands. He broke it and gave it to them saying, “Take this and eat it, all of you; </a:t>
            </a:r>
            <a:r>
              <a:rPr lang="en-US" sz="3200" b="1" dirty="0" smtClean="0"/>
              <a:t>this is my Body </a:t>
            </a:r>
            <a:r>
              <a:rPr lang="en-US" sz="3200" dirty="0" smtClean="0"/>
              <a:t>which will be given up for you”. Then, he took the cup of wine in his hands and said, “Take this and drink of this, all of you. </a:t>
            </a:r>
            <a:r>
              <a:rPr lang="en-US" sz="3200" b="1" dirty="0" smtClean="0"/>
              <a:t>This is the cup of my Blood</a:t>
            </a:r>
            <a:r>
              <a:rPr lang="en-US" sz="3200" dirty="0" smtClean="0"/>
              <a:t>, the Blood of the new and everlasting covenant. It will be shed for you and for all so that sins may be forgive. Do this in memory of me”.</a:t>
            </a:r>
            <a:endParaRPr lang="en-US" sz="3200"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11</a:t>
            </a:fld>
            <a:endParaRPr lang="en-US">
              <a:solidFill>
                <a:prstClr val="white">
                  <a:tint val="75000"/>
                </a:prstClr>
              </a:solidFill>
            </a:endParaRPr>
          </a:p>
        </p:txBody>
      </p:sp>
    </p:spTree>
    <p:extLst>
      <p:ext uri="{BB962C8B-B14F-4D97-AF65-F5344CB8AC3E}">
        <p14:creationId xmlns:p14="http://schemas.microsoft.com/office/powerpoint/2010/main" val="265829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2700" b="1" dirty="0" smtClean="0"/>
              <a:t>The Compendium of the Catechism of the Catholic Church</a:t>
            </a:r>
            <a:r>
              <a:rPr lang="en-US" sz="3600" b="1" dirty="0" smtClean="0"/>
              <a:t/>
            </a:r>
            <a:br>
              <a:rPr lang="en-US" sz="3600" b="1" dirty="0" smtClean="0"/>
            </a:br>
            <a:r>
              <a:rPr lang="en-US" sz="3600" b="1" dirty="0" smtClean="0"/>
              <a:t>Question 276. Where does the Eucharist fit in the divine plan of salvation?</a:t>
            </a:r>
            <a:endParaRPr lang="en-US" dirty="0"/>
          </a:p>
        </p:txBody>
      </p:sp>
      <p:sp>
        <p:nvSpPr>
          <p:cNvPr id="3" name="Content Placeholder 2"/>
          <p:cNvSpPr>
            <a:spLocks noGrp="1"/>
          </p:cNvSpPr>
          <p:nvPr>
            <p:ph sz="half" idx="1"/>
          </p:nvPr>
        </p:nvSpPr>
        <p:spPr>
          <a:xfrm>
            <a:off x="152400" y="4191000"/>
            <a:ext cx="8991600" cy="2667000"/>
          </a:xfrm>
        </p:spPr>
        <p:txBody>
          <a:bodyPr>
            <a:normAutofit/>
          </a:bodyPr>
          <a:lstStyle/>
          <a:p>
            <a:pPr>
              <a:buNone/>
            </a:pPr>
            <a:r>
              <a:rPr lang="en-US" sz="3200" dirty="0" smtClean="0"/>
              <a:t>The Eucharist was foreshadowed in the Old Covenant above all in the annual </a:t>
            </a:r>
            <a:r>
              <a:rPr lang="en-US" sz="3200" b="1" dirty="0" smtClean="0"/>
              <a:t>Passover meal </a:t>
            </a:r>
            <a:r>
              <a:rPr lang="en-US" sz="3200" dirty="0" smtClean="0"/>
              <a:t>celebrated every year by the Jews with unleavened bread to commemorate their hasty, liberating departure from Egypt. </a:t>
            </a:r>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12</a:t>
            </a:fld>
            <a:endParaRPr lang="en-US">
              <a:solidFill>
                <a:prstClr val="white">
                  <a:tint val="75000"/>
                </a:prstClr>
              </a:solidFill>
            </a:endParaRPr>
          </a:p>
        </p:txBody>
      </p:sp>
      <p:pic>
        <p:nvPicPr>
          <p:cNvPr id="6" name="Picture 5" descr="Passover-angel.jpg"/>
          <p:cNvPicPr>
            <a:picLocks noChangeAspect="1"/>
          </p:cNvPicPr>
          <p:nvPr/>
        </p:nvPicPr>
        <p:blipFill>
          <a:blip r:embed="rId2" cstate="print"/>
          <a:srcRect l="10000" t="3398" r="2500" b="11165"/>
          <a:stretch>
            <a:fillRect/>
          </a:stretch>
        </p:blipFill>
        <p:spPr>
          <a:xfrm>
            <a:off x="2571750" y="1676400"/>
            <a:ext cx="4000500" cy="2514600"/>
          </a:xfrm>
          <a:prstGeom prst="rect">
            <a:avLst/>
          </a:prstGeom>
          <a:ln>
            <a:noFill/>
          </a:ln>
          <a:effectLst>
            <a:softEdge rad="112500"/>
          </a:effectLst>
        </p:spPr>
      </p:pic>
    </p:spTree>
    <p:extLst>
      <p:ext uri="{BB962C8B-B14F-4D97-AF65-F5344CB8AC3E}">
        <p14:creationId xmlns:p14="http://schemas.microsoft.com/office/powerpoint/2010/main" val="2658296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2700" b="1" dirty="0" smtClean="0"/>
              <a:t>The Compendium of the Catechism of the Catholic Church</a:t>
            </a:r>
            <a:r>
              <a:rPr lang="en-US" sz="3600" b="1" dirty="0" smtClean="0"/>
              <a:t/>
            </a:r>
            <a:br>
              <a:rPr lang="en-US" sz="3600" b="1" dirty="0" smtClean="0"/>
            </a:br>
            <a:r>
              <a:rPr lang="en-US" sz="3600" b="1" dirty="0" smtClean="0"/>
              <a:t>Question 276. Where does the Eucharist fit in the divine plan of salvation?</a:t>
            </a:r>
            <a:endParaRPr lang="en-US" dirty="0"/>
          </a:p>
        </p:txBody>
      </p:sp>
      <p:sp>
        <p:nvSpPr>
          <p:cNvPr id="3" name="Content Placeholder 2"/>
          <p:cNvSpPr>
            <a:spLocks noGrp="1"/>
          </p:cNvSpPr>
          <p:nvPr>
            <p:ph sz="half" idx="1"/>
          </p:nvPr>
        </p:nvSpPr>
        <p:spPr>
          <a:xfrm>
            <a:off x="76200" y="1905000"/>
            <a:ext cx="6781800" cy="4953000"/>
          </a:xfrm>
        </p:spPr>
        <p:txBody>
          <a:bodyPr>
            <a:normAutofit/>
          </a:bodyPr>
          <a:lstStyle/>
          <a:p>
            <a:pPr>
              <a:buNone/>
            </a:pPr>
            <a:r>
              <a:rPr lang="en-US" sz="3200" dirty="0" smtClean="0"/>
              <a:t>Jesus foretold it in his teaching and he </a:t>
            </a:r>
            <a:r>
              <a:rPr lang="en-US" sz="3200" b="1" dirty="0" smtClean="0"/>
              <a:t>instituted it when he celebrated the Last Supper</a:t>
            </a:r>
            <a:r>
              <a:rPr lang="en-US" sz="3200" dirty="0" smtClean="0"/>
              <a:t> with his apostles in a Passover meal. The Church, faithful to the command of her Lord, “Do this in memory of me” (</a:t>
            </a:r>
            <a:r>
              <a:rPr lang="en-US" sz="3200" i="1" dirty="0" smtClean="0"/>
              <a:t>1 Corinthians</a:t>
            </a:r>
            <a:r>
              <a:rPr lang="en-US" sz="3200" dirty="0" smtClean="0"/>
              <a:t> 11:24), has always celebrated the Eucharist, especially on Sunday, the day of the Resurrection of Jesus.</a:t>
            </a:r>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13</a:t>
            </a:fld>
            <a:endParaRPr lang="en-US">
              <a:solidFill>
                <a:prstClr val="white">
                  <a:tint val="75000"/>
                </a:prstClr>
              </a:solidFill>
            </a:endParaRPr>
          </a:p>
        </p:txBody>
      </p:sp>
      <p:pic>
        <p:nvPicPr>
          <p:cNvPr id="7" name="Picture 6" descr="jesus gives communion to the apostles.jpg"/>
          <p:cNvPicPr>
            <a:picLocks noChangeAspect="1"/>
          </p:cNvPicPr>
          <p:nvPr/>
        </p:nvPicPr>
        <p:blipFill>
          <a:blip r:embed="rId2" cstate="print"/>
          <a:srcRect l="21277" r="14894"/>
          <a:stretch>
            <a:fillRect/>
          </a:stretch>
        </p:blipFill>
        <p:spPr>
          <a:xfrm>
            <a:off x="6858000" y="1843926"/>
            <a:ext cx="2286000" cy="4328274"/>
          </a:xfrm>
          <a:prstGeom prst="rect">
            <a:avLst/>
          </a:prstGeom>
          <a:ln>
            <a:noFill/>
          </a:ln>
          <a:effectLst>
            <a:softEdge rad="112500"/>
          </a:effectLst>
        </p:spPr>
      </p:pic>
    </p:spTree>
    <p:extLst>
      <p:ext uri="{BB962C8B-B14F-4D97-AF65-F5344CB8AC3E}">
        <p14:creationId xmlns:p14="http://schemas.microsoft.com/office/powerpoint/2010/main" val="2658296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Sacrificial </a:t>
            </a:r>
            <a:r>
              <a:rPr lang="en-US" sz="3600" b="1" dirty="0"/>
              <a:t>memorial of Christ the Son, and His Body, the Church (CCC 1357-58</a:t>
            </a:r>
            <a:r>
              <a:rPr lang="en-US" sz="3600" b="1" dirty="0" smtClean="0"/>
              <a:t>)</a:t>
            </a:r>
            <a:endParaRPr lang="en-US" dirty="0"/>
          </a:p>
        </p:txBody>
      </p:sp>
      <p:sp>
        <p:nvSpPr>
          <p:cNvPr id="3" name="Content Placeholder 2"/>
          <p:cNvSpPr>
            <a:spLocks noGrp="1"/>
          </p:cNvSpPr>
          <p:nvPr>
            <p:ph sz="half" idx="1"/>
          </p:nvPr>
        </p:nvSpPr>
        <p:spPr/>
        <p:txBody>
          <a:bodyPr/>
          <a:lstStyle/>
          <a:p>
            <a:pPr lvl="0"/>
            <a:r>
              <a:rPr lang="en-US" sz="3200" dirty="0"/>
              <a:t>Christ’s command to “do this in memory of me” is carried out by celebrating the memorial of His sacrifice, not just His remembrance. (CCC 1341 and 1357)</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14</a:t>
            </a:fld>
            <a:endParaRPr lang="en-US">
              <a:solidFill>
                <a:prstClr val="white">
                  <a:tint val="75000"/>
                </a:prstClr>
              </a:solidFill>
            </a:endParaRPr>
          </a:p>
        </p:txBody>
      </p:sp>
      <p:pic>
        <p:nvPicPr>
          <p:cNvPr id="41985" name="Picture 1"/>
          <p:cNvPicPr>
            <a:picLocks noGrp="1" noChangeAspect="1" noChangeArrowheads="1"/>
          </p:cNvPicPr>
          <p:nvPr>
            <p:ph sz="half" idx="2"/>
          </p:nvPr>
        </p:nvPicPr>
        <p:blipFill>
          <a:blip r:embed="rId2" cstate="print"/>
          <a:srcRect/>
          <a:stretch>
            <a:fillRect/>
          </a:stretch>
        </p:blipFill>
        <p:spPr bwMode="auto">
          <a:xfrm>
            <a:off x="4495800" y="1752599"/>
            <a:ext cx="4419600" cy="3489157"/>
          </a:xfrm>
          <a:prstGeom prst="rect">
            <a:avLst/>
          </a:prstGeom>
          <a:ln>
            <a:noFill/>
          </a:ln>
          <a:effectLst>
            <a:softEdge rad="112500"/>
          </a:effectLst>
        </p:spPr>
      </p:pic>
    </p:spTree>
    <p:extLst>
      <p:ext uri="{BB962C8B-B14F-4D97-AF65-F5344CB8AC3E}">
        <p14:creationId xmlns:p14="http://schemas.microsoft.com/office/powerpoint/2010/main" val="2658296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Christ’s one Sacrifice</a:t>
            </a:r>
            <a:endParaRPr lang="en-US" dirty="0"/>
          </a:p>
        </p:txBody>
      </p:sp>
      <p:sp>
        <p:nvSpPr>
          <p:cNvPr id="6" name="Content Placeholder 5"/>
          <p:cNvSpPr>
            <a:spLocks noGrp="1"/>
          </p:cNvSpPr>
          <p:nvPr>
            <p:ph sz="half" idx="2"/>
          </p:nvPr>
        </p:nvSpPr>
        <p:spPr>
          <a:xfrm>
            <a:off x="4343400" y="1600200"/>
            <a:ext cx="4572000" cy="4525963"/>
          </a:xfrm>
        </p:spPr>
        <p:txBody>
          <a:bodyPr>
            <a:normAutofit lnSpcReduction="10000"/>
          </a:bodyPr>
          <a:lstStyle/>
          <a:p>
            <a:pPr lvl="0"/>
            <a:r>
              <a:rPr lang="en-US" sz="3200" dirty="0" smtClean="0"/>
              <a:t>Because the offerings of bread and wine become the Body and Blood of Christ, the Eucharist makes present and offers </a:t>
            </a:r>
            <a:r>
              <a:rPr lang="en-US" sz="3200" dirty="0" err="1" smtClean="0"/>
              <a:t>sacramentally</a:t>
            </a:r>
            <a:r>
              <a:rPr lang="en-US" sz="3200" dirty="0" smtClean="0"/>
              <a:t> Christ’s one Sacrifice, and therefore is the memorial of His Passover.  </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15</a:t>
            </a:fld>
            <a:endParaRPr lang="en-US" dirty="0">
              <a:solidFill>
                <a:prstClr val="white">
                  <a:tint val="75000"/>
                </a:prstClr>
              </a:solidFill>
            </a:endParaRPr>
          </a:p>
        </p:txBody>
      </p:sp>
      <p:pic>
        <p:nvPicPr>
          <p:cNvPr id="40962" name="Picture 2" descr="http://www.terrasanta-products.com/AllSites/434/Content/45807.jpg"/>
          <p:cNvPicPr>
            <a:picLocks noGrp="1" noChangeAspect="1" noChangeArrowheads="1"/>
          </p:cNvPicPr>
          <p:nvPr>
            <p:ph sz="half" idx="1"/>
          </p:nvPr>
        </p:nvPicPr>
        <p:blipFill>
          <a:blip r:embed="rId2" cstate="print"/>
          <a:srcRect/>
          <a:stretch>
            <a:fillRect/>
          </a:stretch>
        </p:blipFill>
        <p:spPr bwMode="auto">
          <a:xfrm>
            <a:off x="315783" y="1139492"/>
            <a:ext cx="3799017" cy="5542528"/>
          </a:xfrm>
          <a:prstGeom prst="rect">
            <a:avLst/>
          </a:prstGeom>
          <a:ln>
            <a:noFill/>
          </a:ln>
          <a:effectLst>
            <a:softEdge rad="112500"/>
          </a:effectLst>
        </p:spPr>
      </p:pic>
    </p:spTree>
    <p:extLst>
      <p:ext uri="{BB962C8B-B14F-4D97-AF65-F5344CB8AC3E}">
        <p14:creationId xmlns:p14="http://schemas.microsoft.com/office/powerpoint/2010/main" val="80762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229600" cy="4525963"/>
          </a:xfrm>
        </p:spPr>
        <p:txBody>
          <a:bodyPr>
            <a:normAutofit/>
          </a:bodyPr>
          <a:lstStyle/>
          <a:p>
            <a:pPr lvl="0"/>
            <a:r>
              <a:rPr lang="en-US" dirty="0" smtClean="0"/>
              <a:t>The </a:t>
            </a:r>
            <a:r>
              <a:rPr lang="en-US" i="1" dirty="0"/>
              <a:t>anamnesis</a:t>
            </a:r>
            <a:r>
              <a:rPr lang="en-US" dirty="0"/>
              <a:t> does not merely recall past events, but as the Passover Feast represented the Exodus, the memorial proclaims anew the mighty works of God for men so that they become present and real in a unique way. (CCC 1363) </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16</a:t>
            </a:fld>
            <a:endParaRPr lang="en-US">
              <a:solidFill>
                <a:prstClr val="white">
                  <a:tint val="75000"/>
                </a:prstClr>
              </a:solidFill>
            </a:endParaRPr>
          </a:p>
        </p:txBody>
      </p:sp>
      <p:pic>
        <p:nvPicPr>
          <p:cNvPr id="84994" name="Picture 2" descr="http://neatnik2009.files.wordpress.com/2010/03/maundy-thursday-02.jpg"/>
          <p:cNvPicPr>
            <a:picLocks noChangeAspect="1" noChangeArrowheads="1"/>
          </p:cNvPicPr>
          <p:nvPr/>
        </p:nvPicPr>
        <p:blipFill>
          <a:blip r:embed="rId2" cstate="print"/>
          <a:srcRect/>
          <a:stretch>
            <a:fillRect/>
          </a:stretch>
        </p:blipFill>
        <p:spPr bwMode="auto">
          <a:xfrm>
            <a:off x="1371600" y="2971800"/>
            <a:ext cx="6829425" cy="4076701"/>
          </a:xfrm>
          <a:prstGeom prst="rect">
            <a:avLst/>
          </a:prstGeom>
          <a:ln>
            <a:noFill/>
          </a:ln>
          <a:effectLst>
            <a:softEdge rad="112500"/>
          </a:effectLst>
        </p:spPr>
      </p:pic>
    </p:spTree>
    <p:extLst>
      <p:ext uri="{BB962C8B-B14F-4D97-AF65-F5344CB8AC3E}">
        <p14:creationId xmlns:p14="http://schemas.microsoft.com/office/powerpoint/2010/main" val="3200455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Eucharist is a Sacrifice</a:t>
            </a:r>
            <a:endParaRPr lang="en-US" dirty="0"/>
          </a:p>
        </p:txBody>
      </p:sp>
      <p:sp>
        <p:nvSpPr>
          <p:cNvPr id="3" name="Content Placeholder 2"/>
          <p:cNvSpPr>
            <a:spLocks noGrp="1"/>
          </p:cNvSpPr>
          <p:nvPr>
            <p:ph sz="half" idx="1"/>
          </p:nvPr>
        </p:nvSpPr>
        <p:spPr>
          <a:xfrm>
            <a:off x="0" y="1600200"/>
            <a:ext cx="4648200" cy="4525963"/>
          </a:xfrm>
        </p:spPr>
        <p:txBody>
          <a:bodyPr>
            <a:noAutofit/>
          </a:bodyPr>
          <a:lstStyle/>
          <a:p>
            <a:pPr lvl="0"/>
            <a:r>
              <a:rPr lang="en-US" sz="3200" dirty="0"/>
              <a:t>Because it is the memorial of Christ’s propitiatory death, the Eucharist is a sacrifice.  In it, Christ gives us the very Body and Blood which was given up and poured out for us on the Cross. (CCC 1365</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17</a:t>
            </a:fld>
            <a:endParaRPr lang="en-US">
              <a:solidFill>
                <a:prstClr val="white">
                  <a:tint val="75000"/>
                </a:prstClr>
              </a:solidFill>
            </a:endParaRPr>
          </a:p>
        </p:txBody>
      </p:sp>
      <p:pic>
        <p:nvPicPr>
          <p:cNvPr id="39938" name="Picture 2" descr="http://bridegroompress.com/images/story/25%20Raffaello%20-%20Crucifixion.jpg"/>
          <p:cNvPicPr>
            <a:picLocks noGrp="1" noChangeAspect="1" noChangeArrowheads="1"/>
          </p:cNvPicPr>
          <p:nvPr>
            <p:ph sz="half" idx="2"/>
          </p:nvPr>
        </p:nvPicPr>
        <p:blipFill>
          <a:blip r:embed="rId2" cstate="print"/>
          <a:srcRect/>
          <a:stretch>
            <a:fillRect/>
          </a:stretch>
        </p:blipFill>
        <p:spPr bwMode="auto">
          <a:xfrm>
            <a:off x="4724400" y="1219200"/>
            <a:ext cx="3581400" cy="6002426"/>
          </a:xfrm>
          <a:prstGeom prst="rect">
            <a:avLst/>
          </a:prstGeom>
          <a:noFill/>
        </p:spPr>
      </p:pic>
    </p:spTree>
    <p:extLst>
      <p:ext uri="{BB962C8B-B14F-4D97-AF65-F5344CB8AC3E}">
        <p14:creationId xmlns:p14="http://schemas.microsoft.com/office/powerpoint/2010/main" val="1944171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Re-presents the One</a:t>
            </a:r>
            <a:endParaRPr lang="en-US" dirty="0"/>
          </a:p>
        </p:txBody>
      </p:sp>
      <p:sp>
        <p:nvSpPr>
          <p:cNvPr id="3" name="Content Placeholder 2"/>
          <p:cNvSpPr>
            <a:spLocks noGrp="1"/>
          </p:cNvSpPr>
          <p:nvPr>
            <p:ph sz="half" idx="1"/>
          </p:nvPr>
        </p:nvSpPr>
        <p:spPr>
          <a:xfrm>
            <a:off x="4191000" y="1676400"/>
            <a:ext cx="4724400" cy="4525963"/>
          </a:xfrm>
        </p:spPr>
        <p:txBody>
          <a:bodyPr>
            <a:normAutofit/>
          </a:bodyPr>
          <a:lstStyle/>
          <a:p>
            <a:pPr lvl="0"/>
            <a:r>
              <a:rPr lang="en-US" dirty="0" smtClean="0"/>
              <a:t>“</a:t>
            </a:r>
            <a:r>
              <a:rPr lang="en-US" dirty="0"/>
              <a:t>The Eucharist is thus a sacrifice because it </a:t>
            </a:r>
            <a:r>
              <a:rPr lang="en-US" i="1" dirty="0"/>
              <a:t>re-presents </a:t>
            </a:r>
            <a:r>
              <a:rPr lang="en-US" dirty="0"/>
              <a:t>(makes present) the sacrifice of the cross, because it is its </a:t>
            </a:r>
            <a:r>
              <a:rPr lang="en-US" i="1" dirty="0"/>
              <a:t>memorial</a:t>
            </a:r>
            <a:r>
              <a:rPr lang="en-US" dirty="0"/>
              <a:t> and because it </a:t>
            </a:r>
            <a:r>
              <a:rPr lang="en-US" i="1" dirty="0"/>
              <a:t>applies</a:t>
            </a:r>
            <a:r>
              <a:rPr lang="en-US" dirty="0"/>
              <a:t> its fruit.” (CCC 1366)</a:t>
            </a:r>
          </a:p>
          <a:p>
            <a:pPr lvl="0"/>
            <a:r>
              <a:rPr lang="en-US" dirty="0"/>
              <a:t>Christ’s sacrifice and the sacrifice of the Eucharist are </a:t>
            </a:r>
            <a:r>
              <a:rPr lang="en-US" i="1" dirty="0"/>
              <a:t>the same sacrifice</a:t>
            </a:r>
            <a:r>
              <a:rPr lang="en-US" dirty="0"/>
              <a:t>!  </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18</a:t>
            </a:fld>
            <a:endParaRPr lang="en-US">
              <a:solidFill>
                <a:prstClr val="white">
                  <a:tint val="75000"/>
                </a:prstClr>
              </a:solidFill>
            </a:endParaRPr>
          </a:p>
        </p:txBody>
      </p:sp>
      <p:pic>
        <p:nvPicPr>
          <p:cNvPr id="87043" name="Picture 3"/>
          <p:cNvPicPr>
            <a:picLocks noChangeAspect="1" noChangeArrowheads="1"/>
          </p:cNvPicPr>
          <p:nvPr/>
        </p:nvPicPr>
        <p:blipFill>
          <a:blip r:embed="rId2" cstate="print"/>
          <a:srcRect/>
          <a:stretch>
            <a:fillRect/>
          </a:stretch>
        </p:blipFill>
        <p:spPr bwMode="auto">
          <a:xfrm>
            <a:off x="914400" y="1676400"/>
            <a:ext cx="2971800" cy="4543425"/>
          </a:xfrm>
          <a:prstGeom prst="rect">
            <a:avLst/>
          </a:prstGeom>
          <a:noFill/>
          <a:ln w="9525">
            <a:noFill/>
            <a:miter lim="800000"/>
            <a:headEnd/>
            <a:tailEnd/>
          </a:ln>
        </p:spPr>
      </p:pic>
    </p:spTree>
    <p:extLst>
      <p:ext uri="{BB962C8B-B14F-4D97-AF65-F5344CB8AC3E}">
        <p14:creationId xmlns:p14="http://schemas.microsoft.com/office/powerpoint/2010/main" val="2318095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Offered in an </a:t>
            </a:r>
            <a:r>
              <a:rPr lang="en-US" dirty="0" err="1" smtClean="0"/>
              <a:t>unbloody</a:t>
            </a:r>
            <a:r>
              <a:rPr lang="en-US" dirty="0" smtClean="0"/>
              <a:t> manner</a:t>
            </a:r>
            <a:endParaRPr lang="en-US" dirty="0"/>
          </a:p>
        </p:txBody>
      </p:sp>
      <p:sp>
        <p:nvSpPr>
          <p:cNvPr id="3" name="Content Placeholder 2"/>
          <p:cNvSpPr>
            <a:spLocks noGrp="1"/>
          </p:cNvSpPr>
          <p:nvPr>
            <p:ph idx="1"/>
          </p:nvPr>
        </p:nvSpPr>
        <p:spPr/>
        <p:txBody>
          <a:bodyPr>
            <a:normAutofit lnSpcReduction="10000"/>
          </a:bodyPr>
          <a:lstStyle/>
          <a:p>
            <a:pPr lvl="0"/>
            <a:r>
              <a:rPr lang="en-US" dirty="0"/>
              <a:t>The Victim who once offered Himself in a bloody manner is now offered in an </a:t>
            </a:r>
            <a:r>
              <a:rPr lang="en-US" dirty="0" err="1"/>
              <a:t>unbloody</a:t>
            </a:r>
            <a:r>
              <a:rPr lang="en-US" dirty="0"/>
              <a:t> manner through the ministry of the priests who stand </a:t>
            </a:r>
            <a:r>
              <a:rPr lang="en-US" i="1" dirty="0"/>
              <a:t>in persona Christi. </a:t>
            </a:r>
            <a:r>
              <a:rPr lang="en-US" dirty="0"/>
              <a:t>(CCC 1367)</a:t>
            </a:r>
          </a:p>
          <a:p>
            <a:pPr lvl="0"/>
            <a:r>
              <a:rPr lang="en-US" dirty="0"/>
              <a:t>As the Body of Christ, the Church participates in His sacrifice and with Him is also offered and also intercedes for all men.  Thus, the Eucharist is also the sacrifice of the Church. (CCC 1368)</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19</a:t>
            </a:fld>
            <a:endParaRPr lang="en-US">
              <a:solidFill>
                <a:prstClr val="white">
                  <a:tint val="75000"/>
                </a:prstClr>
              </a:solidFill>
            </a:endParaRPr>
          </a:p>
        </p:txBody>
      </p:sp>
    </p:spTree>
    <p:extLst>
      <p:ext uri="{BB962C8B-B14F-4D97-AF65-F5344CB8AC3E}">
        <p14:creationId xmlns:p14="http://schemas.microsoft.com/office/powerpoint/2010/main" val="256564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300" dirty="0" smtClean="0">
                <a:solidFill>
                  <a:srgbClr val="FFFF00"/>
                </a:solidFill>
              </a:rPr>
              <a:t>In the beginning…</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p:txBody>
          <a:bodyPr>
            <a:normAutofit/>
          </a:bodyPr>
          <a:lstStyle/>
          <a:p>
            <a:r>
              <a:rPr lang="en-US" dirty="0" smtClean="0"/>
              <a:t>The Fall of Adam and Eve.</a:t>
            </a:r>
          </a:p>
          <a:p>
            <a:r>
              <a:rPr lang="en-US" dirty="0" smtClean="0"/>
              <a:t>Genesis 3:15 and the promise of redemption.</a:t>
            </a:r>
          </a:p>
          <a:p>
            <a:r>
              <a:rPr lang="en-US" dirty="0" smtClean="0"/>
              <a:t>Old Testament events are a foreshadowing (typology) of New Testament fulfillment.</a:t>
            </a:r>
          </a:p>
          <a:p>
            <a:endParaRPr lang="en-US" dirty="0" smtClean="0"/>
          </a:p>
          <a:p>
            <a:endParaRPr lang="en-US" sz="1900" dirty="0" smtClean="0"/>
          </a:p>
          <a:p>
            <a:pPr>
              <a:buNone/>
            </a:pPr>
            <a:endParaRPr lang="en-US" sz="1900"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2</a:t>
            </a:fld>
            <a:endParaRPr lang="en-US"/>
          </a:p>
        </p:txBody>
      </p:sp>
      <p:pic>
        <p:nvPicPr>
          <p:cNvPr id="36866" name="Picture 2" descr="File:Orvieto062.jpg">
            <a:hlinkClick r:id="rId2"/>
          </p:cNvPr>
          <p:cNvPicPr>
            <a:picLocks noChangeAspect="1" noChangeArrowheads="1"/>
          </p:cNvPicPr>
          <p:nvPr/>
        </p:nvPicPr>
        <p:blipFill>
          <a:blip r:embed="rId3" cstate="print"/>
          <a:srcRect/>
          <a:stretch>
            <a:fillRect/>
          </a:stretch>
        </p:blipFill>
        <p:spPr bwMode="auto">
          <a:xfrm>
            <a:off x="-3048000" y="1152524"/>
            <a:ext cx="7581900" cy="5705476"/>
          </a:xfrm>
          <a:prstGeom prst="rect">
            <a:avLst/>
          </a:prstGeom>
          <a:noFill/>
        </p:spPr>
      </p:pic>
      <p:sp>
        <p:nvSpPr>
          <p:cNvPr id="13" name="Rectangle 12"/>
          <p:cNvSpPr/>
          <p:nvPr/>
        </p:nvSpPr>
        <p:spPr>
          <a:xfrm>
            <a:off x="4648200" y="5714999"/>
            <a:ext cx="4343400" cy="923330"/>
          </a:xfrm>
          <a:prstGeom prst="rect">
            <a:avLst/>
          </a:prstGeom>
        </p:spPr>
        <p:txBody>
          <a:bodyPr wrap="square">
            <a:spAutoFit/>
          </a:bodyPr>
          <a:lstStyle/>
          <a:p>
            <a:pPr>
              <a:buNone/>
            </a:pPr>
            <a:r>
              <a:rPr lang="en-US" dirty="0" smtClean="0">
                <a:solidFill>
                  <a:srgbClr val="FFFF00"/>
                </a:solidFill>
              </a:rPr>
              <a:t>"Expulsion from Paradise", marble bas-relief by Lorenzo </a:t>
            </a:r>
            <a:r>
              <a:rPr lang="en-US" dirty="0" err="1" smtClean="0">
                <a:solidFill>
                  <a:srgbClr val="FFFF00"/>
                </a:solidFill>
              </a:rPr>
              <a:t>Maitani</a:t>
            </a:r>
            <a:r>
              <a:rPr lang="en-US" dirty="0" smtClean="0">
                <a:solidFill>
                  <a:srgbClr val="FFFF00"/>
                </a:solidFill>
              </a:rPr>
              <a:t> on the </a:t>
            </a:r>
            <a:r>
              <a:rPr lang="en-US" dirty="0" err="1" smtClean="0">
                <a:solidFill>
                  <a:srgbClr val="FFFF00"/>
                </a:solidFill>
              </a:rPr>
              <a:t>Orvieto</a:t>
            </a:r>
            <a:r>
              <a:rPr lang="en-US" dirty="0" smtClean="0">
                <a:solidFill>
                  <a:srgbClr val="FFFF00"/>
                </a:solidFill>
              </a:rPr>
              <a:t> Cathedral, Italy</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Joined to this Sacrifice</a:t>
            </a:r>
            <a:endParaRPr lang="en-US" dirty="0"/>
          </a:p>
        </p:txBody>
      </p:sp>
      <p:sp>
        <p:nvSpPr>
          <p:cNvPr id="3" name="Content Placeholder 2"/>
          <p:cNvSpPr>
            <a:spLocks noGrp="1"/>
          </p:cNvSpPr>
          <p:nvPr>
            <p:ph sz="half" idx="1"/>
          </p:nvPr>
        </p:nvSpPr>
        <p:spPr>
          <a:xfrm>
            <a:off x="457200" y="1600200"/>
            <a:ext cx="3429000" cy="4525963"/>
          </a:xfrm>
        </p:spPr>
        <p:txBody>
          <a:bodyPr>
            <a:normAutofit/>
          </a:bodyPr>
          <a:lstStyle/>
          <a:p>
            <a:pPr lvl="0"/>
            <a:r>
              <a:rPr lang="en-US" dirty="0" smtClean="0"/>
              <a:t>The </a:t>
            </a:r>
            <a:r>
              <a:rPr lang="en-US" dirty="0"/>
              <a:t>members of the Body therefore also join in this sacrifice, which gives new and eternal value to their lives, sufferings, works, joys, and prayers.  </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20</a:t>
            </a:fld>
            <a:endParaRPr lang="en-US">
              <a:solidFill>
                <a:prstClr val="white">
                  <a:tint val="75000"/>
                </a:prstClr>
              </a:solidFill>
            </a:endParaRPr>
          </a:p>
        </p:txBody>
      </p:sp>
      <p:pic>
        <p:nvPicPr>
          <p:cNvPr id="88066" name="Picture 2" descr="http://www.walsingham-church.org/Sunday_liturgy_043.jpg"/>
          <p:cNvPicPr>
            <a:picLocks noGrp="1" noChangeAspect="1" noChangeArrowheads="1"/>
          </p:cNvPicPr>
          <p:nvPr>
            <p:ph sz="half" idx="2"/>
          </p:nvPr>
        </p:nvPicPr>
        <p:blipFill>
          <a:blip r:embed="rId2" cstate="print"/>
          <a:srcRect/>
          <a:stretch>
            <a:fillRect/>
          </a:stretch>
        </p:blipFill>
        <p:spPr bwMode="auto">
          <a:xfrm>
            <a:off x="3886200" y="1752600"/>
            <a:ext cx="5080000" cy="3810000"/>
          </a:xfrm>
          <a:prstGeom prst="rect">
            <a:avLst/>
          </a:prstGeom>
          <a:ln>
            <a:noFill/>
          </a:ln>
          <a:effectLst>
            <a:softEdge rad="112500"/>
          </a:effectLst>
        </p:spPr>
      </p:pic>
    </p:spTree>
    <p:extLst>
      <p:ext uri="{BB962C8B-B14F-4D97-AF65-F5344CB8AC3E}">
        <p14:creationId xmlns:p14="http://schemas.microsoft.com/office/powerpoint/2010/main" val="17415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Active </a:t>
            </a:r>
            <a:r>
              <a:rPr lang="en-US" sz="3600" b="1" dirty="0"/>
              <a:t>Participation in the </a:t>
            </a:r>
            <a:r>
              <a:rPr lang="en-US" sz="3600" b="1" dirty="0" smtClean="0"/>
              <a:t>Eucharist</a:t>
            </a:r>
            <a:endParaRPr lang="en-US" sz="3600" dirty="0"/>
          </a:p>
        </p:txBody>
      </p:sp>
      <p:sp>
        <p:nvSpPr>
          <p:cNvPr id="3" name="Content Placeholder 2"/>
          <p:cNvSpPr>
            <a:spLocks noGrp="1"/>
          </p:cNvSpPr>
          <p:nvPr>
            <p:ph sz="half" idx="1"/>
          </p:nvPr>
        </p:nvSpPr>
        <p:spPr/>
        <p:txBody>
          <a:bodyPr>
            <a:normAutofit/>
          </a:bodyPr>
          <a:lstStyle/>
          <a:p>
            <a:pPr lvl="0"/>
            <a:r>
              <a:rPr lang="en-US" dirty="0"/>
              <a:t>Pope Benedict reminds us, </a:t>
            </a:r>
            <a:r>
              <a:rPr lang="en-US" dirty="0" smtClean="0"/>
              <a:t>that the idea of the "</a:t>
            </a:r>
            <a:r>
              <a:rPr lang="en-US" dirty="0"/>
              <a:t>active participation" of everyone in the </a:t>
            </a:r>
            <a:r>
              <a:rPr lang="en-US" i="1" dirty="0"/>
              <a:t>opus Dei</a:t>
            </a:r>
            <a:r>
              <a:rPr lang="en-US" dirty="0"/>
              <a:t>, in what happens in the worship of God</a:t>
            </a:r>
            <a:r>
              <a:rPr lang="en-US" dirty="0" smtClean="0"/>
              <a:t>.” is one of the key idea of Second Vatican Council.</a:t>
            </a:r>
          </a:p>
          <a:p>
            <a:pPr lvl="0"/>
            <a:r>
              <a:rPr lang="en-US" dirty="0" smtClean="0"/>
              <a:t>(</a:t>
            </a:r>
            <a:r>
              <a:rPr lang="en-US" i="1" dirty="0" smtClean="0"/>
              <a:t>The </a:t>
            </a:r>
            <a:r>
              <a:rPr lang="en-US" i="1" dirty="0"/>
              <a:t>Spirit of the Liturgy</a:t>
            </a:r>
            <a:r>
              <a:rPr lang="en-US" dirty="0"/>
              <a:t>, 171</a:t>
            </a:r>
            <a:r>
              <a:rPr lang="en-US" dirty="0" smtClean="0"/>
              <a:t>)</a:t>
            </a:r>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21</a:t>
            </a:fld>
            <a:endParaRPr lang="en-US">
              <a:solidFill>
                <a:prstClr val="white">
                  <a:tint val="75000"/>
                </a:prstClr>
              </a:solidFill>
            </a:endParaRPr>
          </a:p>
        </p:txBody>
      </p:sp>
      <p:pic>
        <p:nvPicPr>
          <p:cNvPr id="35842" name="Picture 2" descr="http://www.rockandtheology.com/wp-content/uploads/spirit-of-liturgy.jpg"/>
          <p:cNvPicPr>
            <a:picLocks noGrp="1" noChangeAspect="1" noChangeArrowheads="1"/>
          </p:cNvPicPr>
          <p:nvPr>
            <p:ph sz="half" idx="2"/>
          </p:nvPr>
        </p:nvPicPr>
        <p:blipFill>
          <a:blip r:embed="rId2" cstate="print"/>
          <a:srcRect/>
          <a:stretch>
            <a:fillRect/>
          </a:stretch>
        </p:blipFill>
        <p:spPr bwMode="auto">
          <a:xfrm>
            <a:off x="5241821" y="1600200"/>
            <a:ext cx="2851357" cy="4525963"/>
          </a:xfrm>
          <a:prstGeom prst="rect">
            <a:avLst/>
          </a:prstGeom>
          <a:noFill/>
        </p:spPr>
      </p:pic>
    </p:spTree>
    <p:extLst>
      <p:ext uri="{BB962C8B-B14F-4D97-AF65-F5344CB8AC3E}">
        <p14:creationId xmlns:p14="http://schemas.microsoft.com/office/powerpoint/2010/main" val="993047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What </a:t>
            </a:r>
            <a:r>
              <a:rPr lang="en-US" sz="3600" b="1" dirty="0"/>
              <a:t>is active participation</a:t>
            </a:r>
            <a:r>
              <a:rPr lang="en-US" sz="3600" b="1" dirty="0" smtClean="0"/>
              <a:t>?</a:t>
            </a:r>
            <a:endParaRPr lang="en-US" sz="3600" dirty="0"/>
          </a:p>
        </p:txBody>
      </p:sp>
      <p:pic>
        <p:nvPicPr>
          <p:cNvPr id="7" name="Content Placeholder 6" descr="Habemus-Papam-Benedict-XVI.jpg"/>
          <p:cNvPicPr>
            <a:picLocks noGrp="1" noChangeAspect="1"/>
          </p:cNvPicPr>
          <p:nvPr>
            <p:ph sz="half" idx="1"/>
          </p:nvPr>
        </p:nvPicPr>
        <p:blipFill>
          <a:blip r:embed="rId2" cstate="print"/>
          <a:stretch>
            <a:fillRect/>
          </a:stretch>
        </p:blipFill>
        <p:spPr>
          <a:xfrm>
            <a:off x="228600" y="2133600"/>
            <a:ext cx="3581400" cy="2686050"/>
          </a:xfrm>
        </p:spPr>
      </p:pic>
      <p:sp>
        <p:nvSpPr>
          <p:cNvPr id="6" name="Content Placeholder 5"/>
          <p:cNvSpPr>
            <a:spLocks noGrp="1"/>
          </p:cNvSpPr>
          <p:nvPr>
            <p:ph sz="half" idx="2"/>
          </p:nvPr>
        </p:nvSpPr>
        <p:spPr>
          <a:xfrm>
            <a:off x="3810000" y="1600200"/>
            <a:ext cx="5181600" cy="4525963"/>
          </a:xfrm>
        </p:spPr>
        <p:txBody>
          <a:bodyPr>
            <a:normAutofit lnSpcReduction="10000"/>
          </a:bodyPr>
          <a:lstStyle/>
          <a:p>
            <a:pPr lvl="0"/>
            <a:r>
              <a:rPr lang="en-US" dirty="0" smtClean="0"/>
              <a:t>This does </a:t>
            </a:r>
            <a:r>
              <a:rPr lang="en-US" b="1" dirty="0" smtClean="0"/>
              <a:t>not</a:t>
            </a:r>
            <a:r>
              <a:rPr lang="en-US" dirty="0" smtClean="0"/>
              <a:t> mean that as many people as possible, as often as possible need to be involved but that everyone takes part in the action of liturgy.</a:t>
            </a:r>
          </a:p>
          <a:p>
            <a:r>
              <a:rPr lang="en-US" dirty="0" smtClean="0"/>
              <a:t>As the Holy Father points out, “the word ‘participation’ refers to a principal action in which everyone has a ‘part’.” (</a:t>
            </a:r>
            <a:r>
              <a:rPr lang="en-US" i="1" dirty="0" smtClean="0"/>
              <a:t>The Spirit of the Liturgy</a:t>
            </a:r>
            <a:r>
              <a:rPr lang="en-US" dirty="0" smtClean="0"/>
              <a:t>, 171)</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22</a:t>
            </a:fld>
            <a:endParaRPr lang="en-US">
              <a:solidFill>
                <a:prstClr val="white">
                  <a:tint val="75000"/>
                </a:prstClr>
              </a:solidFill>
            </a:endParaRPr>
          </a:p>
        </p:txBody>
      </p:sp>
    </p:spTree>
    <p:extLst>
      <p:ext uri="{BB962C8B-B14F-4D97-AF65-F5344CB8AC3E}">
        <p14:creationId xmlns:p14="http://schemas.microsoft.com/office/powerpoint/2010/main" val="2064650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Protestant Convert Scott Hahn Describes his Discovery of the Mass…</a:t>
            </a:r>
            <a:endParaRPr lang="en-US" dirty="0">
              <a:solidFill>
                <a:srgbClr val="FFFF00"/>
              </a:solidFill>
            </a:endParaRPr>
          </a:p>
        </p:txBody>
      </p:sp>
      <p:sp>
        <p:nvSpPr>
          <p:cNvPr id="3" name="Content Placeholder 2"/>
          <p:cNvSpPr>
            <a:spLocks noGrp="1"/>
          </p:cNvSpPr>
          <p:nvPr>
            <p:ph sz="half" idx="1"/>
          </p:nvPr>
        </p:nvSpPr>
        <p:spPr/>
        <p:txBody>
          <a:bodyPr>
            <a:normAutofit/>
          </a:bodyPr>
          <a:lstStyle/>
          <a:p>
            <a:pPr>
              <a:buNone/>
            </a:pPr>
            <a:r>
              <a:rPr lang="en-US" dirty="0" smtClean="0"/>
              <a:t>	Reading from </a:t>
            </a:r>
            <a:r>
              <a:rPr lang="en-US" i="1" dirty="0" smtClean="0"/>
              <a:t>The Lamb’s Supper, p. 9, Holy Smoke!</a:t>
            </a:r>
          </a:p>
          <a:p>
            <a:pPr>
              <a:buNone/>
            </a:pPr>
            <a:endParaRPr lang="en-US" i="1" dirty="0" smtClean="0"/>
          </a:p>
        </p:txBody>
      </p:sp>
      <p:sp>
        <p:nvSpPr>
          <p:cNvPr id="4" name="Slide Number Placeholder 3"/>
          <p:cNvSpPr>
            <a:spLocks noGrp="1"/>
          </p:cNvSpPr>
          <p:nvPr>
            <p:ph type="sldNum" sz="quarter" idx="12"/>
          </p:nvPr>
        </p:nvSpPr>
        <p:spPr/>
        <p:txBody>
          <a:bodyPr/>
          <a:lstStyle/>
          <a:p>
            <a:fld id="{0A8B11F1-7448-4AE6-B696-3D5BD0F28423}" type="slidenum">
              <a:rPr lang="en-US" smtClean="0"/>
              <a:pPr/>
              <a:t>23</a:t>
            </a:fld>
            <a:endParaRPr lang="en-US"/>
          </a:p>
        </p:txBody>
      </p:sp>
      <p:pic>
        <p:nvPicPr>
          <p:cNvPr id="2050" name="Picture 2" descr="http://www.samford.edu/uploadedImages/Student_Organizations/Catholic_Student_Association/scott%20hahn%20pic.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18640"/>
            <a:ext cx="4038600" cy="40890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mycatholicgiftstore.com/files/1823961/uploaded/The_Lambs_Supper_Scott_Hahn_97803854965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276600"/>
            <a:ext cx="2151080"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Unites us to the Heavenly Liturgy</a:t>
            </a:r>
            <a:endParaRPr lang="en-US" dirty="0"/>
          </a:p>
        </p:txBody>
      </p:sp>
      <p:sp>
        <p:nvSpPr>
          <p:cNvPr id="3" name="Content Placeholder 2"/>
          <p:cNvSpPr>
            <a:spLocks noGrp="1"/>
          </p:cNvSpPr>
          <p:nvPr>
            <p:ph sz="half" idx="1"/>
          </p:nvPr>
        </p:nvSpPr>
        <p:spPr/>
        <p:txBody>
          <a:bodyPr>
            <a:normAutofit/>
          </a:bodyPr>
          <a:lstStyle/>
          <a:p>
            <a:pPr lvl="0"/>
            <a:r>
              <a:rPr lang="en-US" dirty="0" smtClean="0"/>
              <a:t>The Eucharistic celebration unites us to the heavenly liturgy and anticipates eternal life. (CCC 1326)</a:t>
            </a:r>
          </a:p>
          <a:p>
            <a:pPr>
              <a:buNone/>
            </a:pPr>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24</a:t>
            </a:fld>
            <a:endParaRPr lang="en-US">
              <a:solidFill>
                <a:prstClr val="white">
                  <a:tint val="75000"/>
                </a:prstClr>
              </a:solidFill>
            </a:endParaRPr>
          </a:p>
        </p:txBody>
      </p:sp>
      <p:pic>
        <p:nvPicPr>
          <p:cNvPr id="56321" name="Picture 1"/>
          <p:cNvPicPr>
            <a:picLocks noGrp="1" noChangeAspect="1" noChangeArrowheads="1"/>
          </p:cNvPicPr>
          <p:nvPr>
            <p:ph sz="half" idx="2"/>
          </p:nvPr>
        </p:nvPicPr>
        <p:blipFill>
          <a:blip r:embed="rId2" cstate="print"/>
          <a:srcRect/>
          <a:stretch>
            <a:fillRect/>
          </a:stretch>
        </p:blipFill>
        <p:spPr bwMode="auto">
          <a:xfrm>
            <a:off x="4643489" y="1676400"/>
            <a:ext cx="4161160" cy="4495799"/>
          </a:xfrm>
          <a:prstGeom prst="rect">
            <a:avLst/>
          </a:prstGeom>
          <a:ln>
            <a:noFill/>
          </a:ln>
          <a:effectLst>
            <a:softEdge rad="112500"/>
          </a:effectLst>
        </p:spPr>
      </p:pic>
    </p:spTree>
    <p:extLst>
      <p:ext uri="{BB962C8B-B14F-4D97-AF65-F5344CB8AC3E}">
        <p14:creationId xmlns:p14="http://schemas.microsoft.com/office/powerpoint/2010/main" val="3920871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Earthly Liturgy is a Foretaste of Heavenly Worship</a:t>
            </a:r>
            <a:endParaRPr lang="en-US" dirty="0"/>
          </a:p>
        </p:txBody>
      </p:sp>
      <p:sp>
        <p:nvSpPr>
          <p:cNvPr id="3" name="Content Placeholder 2"/>
          <p:cNvSpPr>
            <a:spLocks noGrp="1"/>
          </p:cNvSpPr>
          <p:nvPr>
            <p:ph sz="half" idx="1"/>
          </p:nvPr>
        </p:nvSpPr>
        <p:spPr>
          <a:xfrm>
            <a:off x="457200" y="1600200"/>
            <a:ext cx="4419600" cy="4525963"/>
          </a:xfrm>
        </p:spPr>
        <p:txBody>
          <a:bodyPr>
            <a:normAutofit/>
          </a:bodyPr>
          <a:lstStyle/>
          <a:p>
            <a:r>
              <a:rPr lang="en-US" dirty="0"/>
              <a:t>Thus we are given power to live the new life of Christ, to bear much fruit and so to enter the Kingdom of Heaven </a:t>
            </a:r>
          </a:p>
          <a:p>
            <a:pPr lvl="0"/>
            <a:r>
              <a:rPr lang="en-US" dirty="0"/>
              <a:t>The liturgy makes the Church present in the world as a visible sign of communion between God and man (CCC 1071</a:t>
            </a:r>
            <a:r>
              <a:rPr lang="en-US" dirty="0" smtClean="0"/>
              <a:t>)</a:t>
            </a:r>
          </a:p>
          <a:p>
            <a:pPr lvl="0"/>
            <a:endParaRPr lang="en-US" sz="2800" dirty="0"/>
          </a:p>
          <a:p>
            <a:pPr>
              <a:buNone/>
            </a:pPr>
            <a:endParaRPr lang="en-US" dirty="0"/>
          </a:p>
        </p:txBody>
      </p:sp>
      <p:pic>
        <p:nvPicPr>
          <p:cNvPr id="53249" name="Picture 1"/>
          <p:cNvPicPr>
            <a:picLocks noGrp="1" noChangeAspect="1" noChangeArrowheads="1"/>
          </p:cNvPicPr>
          <p:nvPr>
            <p:ph sz="half" idx="2"/>
          </p:nvPr>
        </p:nvPicPr>
        <p:blipFill>
          <a:blip r:embed="rId2" cstate="print"/>
          <a:srcRect/>
          <a:stretch>
            <a:fillRect/>
          </a:stretch>
        </p:blipFill>
        <p:spPr bwMode="auto">
          <a:xfrm>
            <a:off x="5334000" y="1752599"/>
            <a:ext cx="3505200" cy="4396353"/>
          </a:xfrm>
          <a:prstGeom prst="rect">
            <a:avLst/>
          </a:prstGeom>
          <a:ln>
            <a:noFill/>
          </a:ln>
          <a:effectLst>
            <a:softEdge rad="112500"/>
          </a:effectLst>
        </p:spPr>
      </p:pic>
    </p:spTree>
    <p:extLst>
      <p:ext uri="{BB962C8B-B14F-4D97-AF65-F5344CB8AC3E}">
        <p14:creationId xmlns:p14="http://schemas.microsoft.com/office/powerpoint/2010/main" val="3828717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pMqNaWEUTt8/S8n7tpVVtSI/AAAAAAAAEtQ/t2SFBvDmCC0/s1600/Lamb+of+God,+open+pan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 y="0"/>
            <a:ext cx="9391650" cy="7010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76200"/>
            <a:ext cx="3810000" cy="461665"/>
          </a:xfrm>
          <a:prstGeom prst="rect">
            <a:avLst/>
          </a:prstGeom>
          <a:noFill/>
        </p:spPr>
        <p:txBody>
          <a:bodyPr wrap="square" rtlCol="0">
            <a:spAutoFit/>
          </a:bodyPr>
          <a:lstStyle/>
          <a:p>
            <a:r>
              <a:rPr lang="en-US" sz="1200" i="1" dirty="0">
                <a:solidFill>
                  <a:prstClr val="black"/>
                </a:solidFill>
              </a:rPr>
              <a:t>The Ghent Altarpiece </a:t>
            </a:r>
            <a:r>
              <a:rPr lang="en-US" sz="1200" i="1" dirty="0" smtClean="0">
                <a:solidFill>
                  <a:prstClr val="black"/>
                </a:solidFill>
              </a:rPr>
              <a:t> 1432</a:t>
            </a:r>
            <a:r>
              <a:rPr lang="en-US" sz="1200" i="1" dirty="0">
                <a:solidFill>
                  <a:prstClr val="black"/>
                </a:solidFill>
              </a:rPr>
              <a:t>. Tempera and oil on wood,  </a:t>
            </a:r>
            <a:r>
              <a:rPr lang="en-US" sz="1200" i="1" dirty="0" smtClean="0">
                <a:solidFill>
                  <a:prstClr val="black"/>
                </a:solidFill>
              </a:rPr>
              <a:t>Cathedral </a:t>
            </a:r>
            <a:r>
              <a:rPr lang="en-US" sz="1200" i="1" dirty="0">
                <a:solidFill>
                  <a:prstClr val="black"/>
                </a:solidFill>
              </a:rPr>
              <a:t>of St. </a:t>
            </a:r>
            <a:r>
              <a:rPr lang="en-US" sz="1200" i="1" dirty="0" err="1">
                <a:solidFill>
                  <a:prstClr val="black"/>
                </a:solidFill>
              </a:rPr>
              <a:t>Bavo</a:t>
            </a:r>
            <a:r>
              <a:rPr lang="en-US" sz="1200" i="1" dirty="0">
                <a:solidFill>
                  <a:prstClr val="black"/>
                </a:solidFill>
              </a:rPr>
              <a:t>, Ghent, Belgium</a:t>
            </a:r>
            <a:endParaRPr lang="en-US" sz="1200" dirty="0">
              <a:solidFill>
                <a:prstClr val="black"/>
              </a:solidFill>
            </a:endParaRPr>
          </a:p>
        </p:txBody>
      </p:sp>
    </p:spTree>
    <p:extLst>
      <p:ext uri="{BB962C8B-B14F-4D97-AF65-F5344CB8AC3E}">
        <p14:creationId xmlns:p14="http://schemas.microsoft.com/office/powerpoint/2010/main" val="429539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0" y="304800"/>
            <a:ext cx="9204925" cy="6207315"/>
          </a:xfrm>
          <a:prstGeom prst="rect">
            <a:avLst/>
          </a:prstGeom>
          <a:noFill/>
          <a:ln w="9525">
            <a:noFill/>
            <a:miter lim="800000"/>
            <a:headEnd/>
            <a:tailEnd/>
          </a:ln>
        </p:spPr>
      </p:pic>
    </p:spTree>
    <p:extLst>
      <p:ext uri="{BB962C8B-B14F-4D97-AF65-F5344CB8AC3E}">
        <p14:creationId xmlns:p14="http://schemas.microsoft.com/office/powerpoint/2010/main" val="2605184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Foretaste of Heaven</a:t>
            </a:r>
            <a:endParaRPr lang="en-US" dirty="0"/>
          </a:p>
        </p:txBody>
      </p:sp>
      <p:sp>
        <p:nvSpPr>
          <p:cNvPr id="3" name="Content Placeholder 2"/>
          <p:cNvSpPr>
            <a:spLocks noGrp="1"/>
          </p:cNvSpPr>
          <p:nvPr>
            <p:ph idx="1"/>
          </p:nvPr>
        </p:nvSpPr>
        <p:spPr/>
        <p:txBody>
          <a:bodyPr/>
          <a:lstStyle/>
          <a:p>
            <a:r>
              <a:rPr lang="en-US" dirty="0" smtClean="0"/>
              <a:t>The earthly liturgy is a foretaste of the heavenly, when signs or images will pass away into the immediate reality of union with God (CCC 1090)</a:t>
            </a:r>
            <a:endParaRPr lang="en-US" sz="2800" dirty="0" smtClean="0"/>
          </a:p>
          <a:p>
            <a:endParaRPr lang="en-US" dirty="0"/>
          </a:p>
        </p:txBody>
      </p:sp>
      <p:pic>
        <p:nvPicPr>
          <p:cNvPr id="4" name="Picture 3" descr="Latin Mass Tutorial">
            <a:hlinkClick r:id="rId2"/>
          </p:cNvPr>
          <p:cNvPicPr>
            <a:picLocks noChangeAspect="1" noChangeArrowheads="1"/>
          </p:cNvPicPr>
          <p:nvPr/>
        </p:nvPicPr>
        <p:blipFill>
          <a:blip r:embed="rId3" cstate="print"/>
          <a:srcRect/>
          <a:stretch>
            <a:fillRect/>
          </a:stretch>
        </p:blipFill>
        <p:spPr bwMode="auto">
          <a:xfrm>
            <a:off x="2895600" y="3263721"/>
            <a:ext cx="3421156" cy="3276600"/>
          </a:xfrm>
          <a:prstGeom prst="rect">
            <a:avLst/>
          </a:prstGeom>
          <a:ln>
            <a:noFill/>
          </a:ln>
          <a:effectLst>
            <a:softEdge rad="112500"/>
          </a:effectLst>
        </p:spPr>
      </p:pic>
    </p:spTree>
    <p:extLst>
      <p:ext uri="{BB962C8B-B14F-4D97-AF65-F5344CB8AC3E}">
        <p14:creationId xmlns:p14="http://schemas.microsoft.com/office/powerpoint/2010/main" val="230061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endParaRPr lang="en-US"/>
          </a:p>
        </p:txBody>
      </p:sp>
      <p:sp>
        <p:nvSpPr>
          <p:cNvPr id="4" name="Content Placeholder 3"/>
          <p:cNvSpPr>
            <a:spLocks noGrp="1"/>
          </p:cNvSpPr>
          <p:nvPr>
            <p:ph sz="half" idx="2"/>
          </p:nvPr>
        </p:nvSpPr>
        <p:spPr/>
        <p:txBody>
          <a:bodyPr>
            <a:normAutofit fontScale="92500" lnSpcReduction="10000"/>
          </a:bodyPr>
          <a:lstStyle/>
          <a:p>
            <a:r>
              <a:rPr lang="en-US" dirty="0" smtClean="0"/>
              <a:t>We take part in the heavenly liturgy…not a man-made thing, not a human invention.</a:t>
            </a:r>
          </a:p>
          <a:p>
            <a:r>
              <a:rPr lang="en-US" dirty="0" smtClean="0"/>
              <a:t>Given to us by God Himself (1 Cor. 11:23).</a:t>
            </a:r>
          </a:p>
          <a:p>
            <a:r>
              <a:rPr lang="en-US" dirty="0" smtClean="0"/>
              <a:t>Foreshadowing of the glory of Heavenly worship.</a:t>
            </a:r>
          </a:p>
          <a:p>
            <a:r>
              <a:rPr lang="en-US" dirty="0" smtClean="0"/>
              <a:t>Reflected in church architecture.</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29</a:t>
            </a:fld>
            <a:endParaRPr lang="en-US"/>
          </a:p>
        </p:txBody>
      </p:sp>
      <p:pic>
        <p:nvPicPr>
          <p:cNvPr id="56322" name="Picture 2" descr="http://parishableitems.files.wordpress.com/2011/01/the-lamb-of-god-in-the-heaven-ceiling-of-the-vatican-embassy-in-sofia-bulgaria.jpg?w=295&amp;h=300">
            <a:hlinkClick r:id="rId2"/>
          </p:cNvPr>
          <p:cNvPicPr>
            <a:picLocks noChangeAspect="1" noChangeArrowheads="1"/>
          </p:cNvPicPr>
          <p:nvPr/>
        </p:nvPicPr>
        <p:blipFill>
          <a:blip r:embed="rId3" cstate="print"/>
          <a:srcRect/>
          <a:stretch>
            <a:fillRect/>
          </a:stretch>
        </p:blipFill>
        <p:spPr bwMode="auto">
          <a:xfrm>
            <a:off x="0" y="1600200"/>
            <a:ext cx="4585716" cy="46634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00"/>
                </a:solidFill>
              </a:rPr>
              <a:t>Redemption through the Ultimate Sacrifice by God Himself</a:t>
            </a:r>
            <a:endParaRPr lang="en-US" dirty="0">
              <a:solidFill>
                <a:srgbClr val="FFFF00"/>
              </a:solidFill>
            </a:endParaRPr>
          </a:p>
        </p:txBody>
      </p:sp>
      <p:sp>
        <p:nvSpPr>
          <p:cNvPr id="3" name="Content Placeholder 2"/>
          <p:cNvSpPr>
            <a:spLocks noGrp="1"/>
          </p:cNvSpPr>
          <p:nvPr>
            <p:ph sz="half" idx="1"/>
          </p:nvPr>
        </p:nvSpPr>
        <p:spPr/>
        <p:txBody>
          <a:bodyPr>
            <a:normAutofit lnSpcReduction="10000"/>
          </a:bodyPr>
          <a:lstStyle/>
          <a:p>
            <a:r>
              <a:rPr lang="en-US" dirty="0" smtClean="0"/>
              <a:t>Redemption accomplished by God Himself.</a:t>
            </a:r>
          </a:p>
          <a:p>
            <a:r>
              <a:rPr lang="en-US" dirty="0" smtClean="0"/>
              <a:t>Reversal of typology in Genesis.</a:t>
            </a:r>
          </a:p>
          <a:p>
            <a:r>
              <a:rPr lang="en-US" dirty="0" smtClean="0"/>
              <a:t>Church given sacramental power and authority.</a:t>
            </a:r>
          </a:p>
          <a:p>
            <a:r>
              <a:rPr lang="en-US" dirty="0" smtClean="0"/>
              <a:t>Grace provided through</a:t>
            </a:r>
          </a:p>
          <a:p>
            <a:pPr>
              <a:buNone/>
            </a:pPr>
            <a:r>
              <a:rPr lang="en-US" dirty="0" smtClean="0"/>
              <a:t>	sacraments.</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a:t>
            </a:fld>
            <a:endParaRPr lang="en-US"/>
          </a:p>
        </p:txBody>
      </p:sp>
      <p:pic>
        <p:nvPicPr>
          <p:cNvPr id="6" name="Picture 2" descr="https://netfiles.uiuc.edu/rwb/www/teaching/engl209/pics/wound-birth.jpg"/>
          <p:cNvPicPr>
            <a:picLocks noChangeAspect="1" noChangeArrowheads="1"/>
          </p:cNvPicPr>
          <p:nvPr/>
        </p:nvPicPr>
        <p:blipFill>
          <a:blip r:embed="rId2" cstate="print"/>
          <a:srcRect/>
          <a:stretch>
            <a:fillRect/>
          </a:stretch>
        </p:blipFill>
        <p:spPr bwMode="auto">
          <a:xfrm>
            <a:off x="4572000" y="1676400"/>
            <a:ext cx="4756837" cy="4480560"/>
          </a:xfrm>
          <a:prstGeom prst="rect">
            <a:avLst/>
          </a:prstGeom>
          <a:noFill/>
        </p:spPr>
      </p:pic>
      <p:sp>
        <p:nvSpPr>
          <p:cNvPr id="7" name="Rectangle 6"/>
          <p:cNvSpPr/>
          <p:nvPr/>
        </p:nvSpPr>
        <p:spPr>
          <a:xfrm>
            <a:off x="533400" y="5943600"/>
            <a:ext cx="8229600" cy="830997"/>
          </a:xfrm>
          <a:prstGeom prst="rect">
            <a:avLst/>
          </a:prstGeom>
        </p:spPr>
        <p:txBody>
          <a:bodyPr wrap="square">
            <a:spAutoFit/>
          </a:bodyPr>
          <a:lstStyle/>
          <a:p>
            <a:endParaRPr lang="en-US" dirty="0" smtClean="0">
              <a:solidFill>
                <a:srgbClr val="FFFF00"/>
              </a:solidFill>
            </a:endParaRPr>
          </a:p>
          <a:p>
            <a:r>
              <a:rPr lang="en-US" dirty="0" smtClean="0">
                <a:solidFill>
                  <a:srgbClr val="FFFF00"/>
                </a:solidFill>
              </a:rPr>
              <a:t>Christ giving birth to Ecclesia.  </a:t>
            </a:r>
          </a:p>
          <a:p>
            <a:pPr>
              <a:buNone/>
            </a:pPr>
            <a:r>
              <a:rPr lang="en-US" sz="1200" dirty="0" smtClean="0">
                <a:solidFill>
                  <a:srgbClr val="FFFF00"/>
                </a:solidFill>
              </a:rPr>
              <a:t>Illuminated </a:t>
            </a:r>
            <a:r>
              <a:rPr lang="en-US" sz="1200" dirty="0" err="1" smtClean="0">
                <a:solidFill>
                  <a:srgbClr val="FFFF00"/>
                </a:solidFill>
              </a:rPr>
              <a:t>ms.</a:t>
            </a:r>
            <a:r>
              <a:rPr lang="en-US" sz="1200" dirty="0" smtClean="0">
                <a:solidFill>
                  <a:srgbClr val="FFFF00"/>
                </a:solidFill>
              </a:rPr>
              <a:t> ca. 1220s.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History of the Liturgy</a:t>
            </a:r>
            <a:endParaRPr lang="en-US" sz="6600"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pPr algn="ctr">
              <a:spcBef>
                <a:spcPct val="50000"/>
              </a:spcBef>
              <a:buNone/>
            </a:pPr>
            <a:r>
              <a:rPr lang="en-US" dirty="0" smtClean="0"/>
              <a:t>Jewish roots of our liturgy</a:t>
            </a:r>
          </a:p>
          <a:p>
            <a:pPr>
              <a:spcBef>
                <a:spcPct val="50000"/>
              </a:spcBef>
            </a:pPr>
            <a:r>
              <a:rPr lang="en-US" dirty="0" smtClean="0"/>
              <a:t>Temple worship </a:t>
            </a:r>
          </a:p>
          <a:p>
            <a:pPr>
              <a:spcBef>
                <a:spcPct val="50000"/>
              </a:spcBef>
              <a:buNone/>
            </a:pPr>
            <a:r>
              <a:rPr lang="en-US" dirty="0" smtClean="0"/>
              <a:t>	- Sacrifice</a:t>
            </a:r>
          </a:p>
          <a:p>
            <a:pPr>
              <a:spcBef>
                <a:spcPct val="50000"/>
              </a:spcBef>
            </a:pPr>
            <a:r>
              <a:rPr lang="en-US" dirty="0" smtClean="0"/>
              <a:t>Synagogue worship</a:t>
            </a:r>
          </a:p>
          <a:p>
            <a:pPr>
              <a:spcBef>
                <a:spcPct val="50000"/>
              </a:spcBef>
              <a:buNone/>
            </a:pPr>
            <a:r>
              <a:rPr lang="en-US" dirty="0" smtClean="0"/>
              <a:t>	- Readings from Torah</a:t>
            </a:r>
          </a:p>
          <a:p>
            <a:pPr>
              <a:spcBef>
                <a:spcPct val="50000"/>
              </a:spcBef>
              <a:buNone/>
            </a:pPr>
            <a:r>
              <a:rPr lang="en-US" dirty="0" smtClean="0"/>
              <a:t>	- Preaching</a:t>
            </a:r>
          </a:p>
          <a:p>
            <a:pPr>
              <a:spcBef>
                <a:spcPct val="50000"/>
              </a:spcBef>
              <a:buNone/>
            </a:pPr>
            <a:r>
              <a:rPr lang="en-US" dirty="0" smtClean="0"/>
              <a:t>	- Intercessory Prayers</a:t>
            </a:r>
          </a:p>
          <a:p>
            <a:pPr>
              <a:spcBef>
                <a:spcPct val="50000"/>
              </a:spcBef>
              <a:buNone/>
            </a:pPr>
            <a:r>
              <a:rPr lang="en-US" dirty="0" smtClean="0"/>
              <a:t>	- Blessing</a:t>
            </a:r>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30</a:t>
            </a:fld>
            <a:endParaRPr lang="en-US"/>
          </a:p>
        </p:txBody>
      </p:sp>
      <p:pic>
        <p:nvPicPr>
          <p:cNvPr id="33794" name="Picture 2" descr="http://4.bp.blogspot.com/_Pgy0aaOepx8/TFqCW_x4GOI/AAAAAAAAAFw/szf3HJRP_Fs/s320/2.5-8_CRIPPLED_WOMAN_Torah_scrolls.jpg"/>
          <p:cNvPicPr>
            <a:picLocks noChangeAspect="1" noChangeArrowheads="1"/>
          </p:cNvPicPr>
          <p:nvPr/>
        </p:nvPicPr>
        <p:blipFill>
          <a:blip r:embed="rId2" cstate="print"/>
          <a:srcRect/>
          <a:stretch>
            <a:fillRect/>
          </a:stretch>
        </p:blipFill>
        <p:spPr bwMode="auto">
          <a:xfrm>
            <a:off x="4406540" y="2514600"/>
            <a:ext cx="4737460" cy="31089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Era of Persecution</a:t>
            </a:r>
            <a:endParaRPr lang="en-US" sz="6600" dirty="0">
              <a:solidFill>
                <a:srgbClr val="FFFF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Persecution began (Acts 5)</a:t>
            </a:r>
          </a:p>
          <a:p>
            <a:r>
              <a:rPr lang="en-US" dirty="0" smtClean="0"/>
              <a:t>Christians  banned from the Synagogues.</a:t>
            </a:r>
          </a:p>
          <a:p>
            <a:r>
              <a:rPr lang="en-US" dirty="0" smtClean="0"/>
              <a:t>Church persecuted by Jews then Romans for nearly three centuries.</a:t>
            </a:r>
          </a:p>
          <a:p>
            <a:r>
              <a:rPr lang="en-US" dirty="0" smtClean="0"/>
              <a:t>Apostles went to the ends of the Earth.</a:t>
            </a:r>
          </a:p>
          <a:p>
            <a:r>
              <a:rPr lang="en-US" dirty="0" smtClean="0"/>
              <a:t>Different regions/different liturgical customs</a:t>
            </a:r>
          </a:p>
          <a:p>
            <a:r>
              <a:rPr lang="en-US" dirty="0" smtClean="0"/>
              <a:t>Same core.</a:t>
            </a:r>
          </a:p>
          <a:p>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sp>
        <p:nvSpPr>
          <p:cNvPr id="5" name="Slide Number Placeholder 4"/>
          <p:cNvSpPr>
            <a:spLocks noGrp="1"/>
          </p:cNvSpPr>
          <p:nvPr>
            <p:ph type="sldNum" sz="quarter" idx="12"/>
          </p:nvPr>
        </p:nvSpPr>
        <p:spPr/>
        <p:txBody>
          <a:bodyPr/>
          <a:lstStyle/>
          <a:p>
            <a:fld id="{0A8B11F1-7448-4AE6-B696-3D5BD0F28423}" type="slidenum">
              <a:rPr lang="en-US" smtClean="0"/>
              <a:pPr/>
              <a:t>31</a:t>
            </a:fld>
            <a:endParaRPr lang="en-US"/>
          </a:p>
        </p:txBody>
      </p:sp>
      <p:pic>
        <p:nvPicPr>
          <p:cNvPr id="58370" name="Picture 2" descr=" http://www.zindamagazine.com/html/archives/2006/06.18.06/pix/delly.jpg"/>
          <p:cNvPicPr>
            <a:picLocks noChangeAspect="1" noChangeArrowheads="1"/>
          </p:cNvPicPr>
          <p:nvPr/>
        </p:nvPicPr>
        <p:blipFill>
          <a:blip r:embed="rId2" cstate="print"/>
          <a:srcRect/>
          <a:stretch>
            <a:fillRect/>
          </a:stretch>
        </p:blipFill>
        <p:spPr bwMode="auto">
          <a:xfrm>
            <a:off x="4343400" y="1219200"/>
            <a:ext cx="1476841" cy="3108960"/>
          </a:xfrm>
          <a:prstGeom prst="rect">
            <a:avLst/>
          </a:prstGeom>
          <a:noFill/>
        </p:spPr>
      </p:pic>
      <p:pic>
        <p:nvPicPr>
          <p:cNvPr id="58372" name="Picture 4" descr=" http://www.malankara.net/uploads/Bisops/maryoulios02.jpg "/>
          <p:cNvPicPr>
            <a:picLocks noChangeAspect="1" noChangeArrowheads="1"/>
          </p:cNvPicPr>
          <p:nvPr/>
        </p:nvPicPr>
        <p:blipFill>
          <a:blip r:embed="rId3" cstate="print"/>
          <a:srcRect/>
          <a:stretch>
            <a:fillRect/>
          </a:stretch>
        </p:blipFill>
        <p:spPr bwMode="auto">
          <a:xfrm>
            <a:off x="5715000" y="1143000"/>
            <a:ext cx="3587342" cy="1280160"/>
          </a:xfrm>
          <a:prstGeom prst="rect">
            <a:avLst/>
          </a:prstGeom>
          <a:noFill/>
        </p:spPr>
      </p:pic>
      <p:pic>
        <p:nvPicPr>
          <p:cNvPr id="58374" name="Picture 6" descr=" http://www.byzcath.org/images/AB_1A_Patriarch_Lubomyr.jpg "/>
          <p:cNvPicPr>
            <a:picLocks noChangeAspect="1" noChangeArrowheads="1"/>
          </p:cNvPicPr>
          <p:nvPr/>
        </p:nvPicPr>
        <p:blipFill>
          <a:blip r:embed="rId4" cstate="print"/>
          <a:srcRect/>
          <a:stretch>
            <a:fillRect/>
          </a:stretch>
        </p:blipFill>
        <p:spPr bwMode="auto">
          <a:xfrm>
            <a:off x="4267200" y="4419600"/>
            <a:ext cx="2143125" cy="2219326"/>
          </a:xfrm>
          <a:prstGeom prst="rect">
            <a:avLst/>
          </a:prstGeom>
          <a:noFill/>
        </p:spPr>
      </p:pic>
      <p:pic>
        <p:nvPicPr>
          <p:cNvPr id="58376" name="Picture 8" descr="http://img341.imageshack.us/img341/58/farovb11zp4.jpg"/>
          <p:cNvPicPr>
            <a:picLocks noChangeAspect="1" noChangeArrowheads="1"/>
          </p:cNvPicPr>
          <p:nvPr/>
        </p:nvPicPr>
        <p:blipFill>
          <a:blip r:embed="rId5" cstate="print"/>
          <a:srcRect/>
          <a:stretch>
            <a:fillRect/>
          </a:stretch>
        </p:blipFill>
        <p:spPr bwMode="auto">
          <a:xfrm>
            <a:off x="7222195" y="2377440"/>
            <a:ext cx="1921805" cy="4480560"/>
          </a:xfrm>
          <a:prstGeom prst="rect">
            <a:avLst/>
          </a:prstGeom>
          <a:noFill/>
        </p:spPr>
      </p:pic>
      <p:pic>
        <p:nvPicPr>
          <p:cNvPr id="58378" name="Picture 10" descr="http://farm4.static.flickr.com/3123/3250064849_36882448c9.jpg"/>
          <p:cNvPicPr>
            <a:picLocks noChangeAspect="1" noChangeArrowheads="1"/>
          </p:cNvPicPr>
          <p:nvPr/>
        </p:nvPicPr>
        <p:blipFill>
          <a:blip r:embed="rId6" cstate="print"/>
          <a:srcRect/>
          <a:stretch>
            <a:fillRect/>
          </a:stretch>
        </p:blipFill>
        <p:spPr bwMode="auto">
          <a:xfrm>
            <a:off x="5791200" y="4495800"/>
            <a:ext cx="1705139" cy="2560320"/>
          </a:xfrm>
          <a:prstGeom prst="rect">
            <a:avLst/>
          </a:prstGeom>
          <a:noFill/>
        </p:spPr>
      </p:pic>
      <p:pic>
        <p:nvPicPr>
          <p:cNvPr id="58380" name="Picture 12" descr="http://www.bible.ca/bible.gif"/>
          <p:cNvPicPr>
            <a:picLocks noChangeAspect="1" noChangeArrowheads="1"/>
          </p:cNvPicPr>
          <p:nvPr/>
        </p:nvPicPr>
        <p:blipFill>
          <a:blip r:embed="rId7" cstate="print"/>
          <a:srcRect/>
          <a:stretch>
            <a:fillRect/>
          </a:stretch>
        </p:blipFill>
        <p:spPr bwMode="auto">
          <a:xfrm>
            <a:off x="5334000" y="2438400"/>
            <a:ext cx="2206682" cy="1188720"/>
          </a:xfrm>
          <a:prstGeom prst="rect">
            <a:avLst/>
          </a:prstGeom>
          <a:noFill/>
        </p:spPr>
      </p:pic>
      <p:pic>
        <p:nvPicPr>
          <p:cNvPr id="58382" name="Picture 14" descr="http://geoffreyholsclaw.net/blog/wp-content/uploads/2010/03/eucharist1-300x225.jpg">
            <a:hlinkClick r:id="rId8"/>
          </p:cNvPr>
          <p:cNvPicPr>
            <a:picLocks noChangeAspect="1" noChangeArrowheads="1"/>
          </p:cNvPicPr>
          <p:nvPr/>
        </p:nvPicPr>
        <p:blipFill>
          <a:blip r:embed="rId9" cstate="print"/>
          <a:srcRect/>
          <a:stretch>
            <a:fillRect/>
          </a:stretch>
        </p:blipFill>
        <p:spPr bwMode="auto">
          <a:xfrm>
            <a:off x="5715000" y="3505200"/>
            <a:ext cx="1584960" cy="118872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Christianity Freed</a:t>
            </a:r>
            <a:endParaRPr lang="en-US" sz="6600" dirty="0">
              <a:solidFill>
                <a:srgbClr val="FFFF00"/>
              </a:solidFill>
            </a:endParaRPr>
          </a:p>
        </p:txBody>
      </p:sp>
      <p:sp>
        <p:nvSpPr>
          <p:cNvPr id="4" name="Content Placeholder 3"/>
          <p:cNvSpPr>
            <a:spLocks noGrp="1"/>
          </p:cNvSpPr>
          <p:nvPr>
            <p:ph sz="half" idx="2"/>
          </p:nvPr>
        </p:nvSpPr>
        <p:spPr/>
        <p:txBody>
          <a:bodyPr>
            <a:normAutofit fontScale="85000" lnSpcReduction="20000"/>
          </a:bodyPr>
          <a:lstStyle/>
          <a:p>
            <a:pPr>
              <a:lnSpc>
                <a:spcPct val="90000"/>
              </a:lnSpc>
            </a:pPr>
            <a:r>
              <a:rPr lang="en-US" dirty="0" smtClean="0"/>
              <a:t>Constantine legalized Christianity in 313. </a:t>
            </a:r>
          </a:p>
          <a:p>
            <a:pPr>
              <a:lnSpc>
                <a:spcPct val="90000"/>
              </a:lnSpc>
            </a:pPr>
            <a:r>
              <a:rPr lang="en-US" dirty="0" smtClean="0"/>
              <a:t>The Church of the catacombs was now free.</a:t>
            </a:r>
          </a:p>
          <a:p>
            <a:pPr>
              <a:lnSpc>
                <a:spcPct val="90000"/>
              </a:lnSpc>
            </a:pPr>
            <a:r>
              <a:rPr lang="en-US" dirty="0" smtClean="0"/>
              <a:t>Huge wave of conversions.</a:t>
            </a:r>
          </a:p>
          <a:p>
            <a:pPr>
              <a:lnSpc>
                <a:spcPct val="90000"/>
              </a:lnSpc>
            </a:pPr>
            <a:r>
              <a:rPr lang="en-US" dirty="0" err="1" smtClean="0"/>
              <a:t>Pax</a:t>
            </a:r>
            <a:r>
              <a:rPr lang="en-US" dirty="0" smtClean="0"/>
              <a:t> </a:t>
            </a:r>
            <a:r>
              <a:rPr lang="en-US" dirty="0" err="1" smtClean="0"/>
              <a:t>Romana</a:t>
            </a:r>
            <a:r>
              <a:rPr lang="en-US" dirty="0" smtClean="0"/>
              <a:t> – Roman Peace  gave the Church access to the known world.</a:t>
            </a:r>
          </a:p>
          <a:p>
            <a:pPr>
              <a:lnSpc>
                <a:spcPct val="90000"/>
              </a:lnSpc>
            </a:pPr>
            <a:r>
              <a:rPr lang="en-US" dirty="0" smtClean="0"/>
              <a:t>Church now had freedom to develop its worship based upon what God gave and what world had to offer.</a:t>
            </a:r>
          </a:p>
          <a:p>
            <a:pPr>
              <a:lnSpc>
                <a:spcPct val="90000"/>
              </a:lnSpc>
            </a:pPr>
            <a:r>
              <a:rPr lang="en-US" dirty="0" smtClean="0"/>
              <a:t>Pope became new </a:t>
            </a:r>
            <a:r>
              <a:rPr lang="en-US" dirty="0" err="1" smtClean="0"/>
              <a:t>Pontifex</a:t>
            </a:r>
            <a:r>
              <a:rPr lang="en-US" dirty="0" smtClean="0"/>
              <a:t> </a:t>
            </a:r>
            <a:r>
              <a:rPr lang="en-US" dirty="0" err="1" smtClean="0"/>
              <a:t>Maximus</a:t>
            </a:r>
            <a:r>
              <a:rPr lang="en-US" dirty="0" smtClean="0"/>
              <a:t>.</a:t>
            </a:r>
          </a:p>
        </p:txBody>
      </p:sp>
      <p:sp>
        <p:nvSpPr>
          <p:cNvPr id="5" name="Slide Number Placeholder 4"/>
          <p:cNvSpPr>
            <a:spLocks noGrp="1"/>
          </p:cNvSpPr>
          <p:nvPr>
            <p:ph type="sldNum" sz="quarter" idx="12"/>
          </p:nvPr>
        </p:nvSpPr>
        <p:spPr/>
        <p:txBody>
          <a:bodyPr/>
          <a:lstStyle/>
          <a:p>
            <a:fld id="{0A8B11F1-7448-4AE6-B696-3D5BD0F28423}" type="slidenum">
              <a:rPr lang="en-US" smtClean="0"/>
              <a:pPr/>
              <a:t>32</a:t>
            </a:fld>
            <a:endParaRPr lang="en-US"/>
          </a:p>
        </p:txBody>
      </p:sp>
      <p:pic>
        <p:nvPicPr>
          <p:cNvPr id="59394" name="Picture 2" descr="http://www.dkiel.com/Creeds/StPeter'sdiagram.jpg"/>
          <p:cNvPicPr>
            <a:picLocks noChangeAspect="1" noChangeArrowheads="1"/>
          </p:cNvPicPr>
          <p:nvPr/>
        </p:nvPicPr>
        <p:blipFill>
          <a:blip r:embed="rId2" cstate="print"/>
          <a:srcRect/>
          <a:stretch>
            <a:fillRect/>
          </a:stretch>
        </p:blipFill>
        <p:spPr bwMode="auto">
          <a:xfrm>
            <a:off x="0" y="1981200"/>
            <a:ext cx="4572000" cy="30384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00"/>
                </a:solidFill>
              </a:rPr>
              <a:t>Influence of Roman Liturgy</a:t>
            </a:r>
            <a:endParaRPr lang="en-US" sz="5400" dirty="0">
              <a:solidFill>
                <a:srgbClr val="FFFF00"/>
              </a:solidFill>
            </a:endParaRPr>
          </a:p>
        </p:txBody>
      </p:sp>
      <p:sp>
        <p:nvSpPr>
          <p:cNvPr id="3" name="Content Placeholder 2"/>
          <p:cNvSpPr>
            <a:spLocks noGrp="1"/>
          </p:cNvSpPr>
          <p:nvPr>
            <p:ph sz="half" idx="1"/>
          </p:nvPr>
        </p:nvSpPr>
        <p:spPr/>
        <p:txBody>
          <a:bodyPr/>
          <a:lstStyle/>
          <a:p>
            <a:r>
              <a:rPr lang="en-US" sz="2400" dirty="0" smtClean="0"/>
              <a:t>The first Missals are written.</a:t>
            </a:r>
          </a:p>
          <a:p>
            <a:r>
              <a:rPr lang="en-US" sz="2400" dirty="0" smtClean="0"/>
              <a:t>Pope’s missals most famous, most influential.</a:t>
            </a:r>
          </a:p>
          <a:p>
            <a:endParaRPr lang="en-US" dirty="0"/>
          </a:p>
        </p:txBody>
      </p:sp>
      <p:sp>
        <p:nvSpPr>
          <p:cNvPr id="4" name="Content Placeholder 3"/>
          <p:cNvSpPr>
            <a:spLocks noGrp="1"/>
          </p:cNvSpPr>
          <p:nvPr>
            <p:ph sz="half" idx="2"/>
          </p:nvPr>
        </p:nvSpPr>
        <p:spPr/>
        <p:txBody>
          <a:bodyPr/>
          <a:lstStyle/>
          <a:p>
            <a:r>
              <a:rPr lang="en-US" dirty="0" smtClean="0"/>
              <a:t>Rites in Rome gradually spread to much of the rest of the world.</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33</a:t>
            </a:fld>
            <a:endParaRPr lang="en-US"/>
          </a:p>
        </p:txBody>
      </p:sp>
      <p:pic>
        <p:nvPicPr>
          <p:cNvPr id="60418" name="Picture 2" descr="http://www.getreligion.org/wp-content/photos/2010/08/Roman-Missal.jpg">
            <a:hlinkClick r:id="rId2"/>
          </p:cNvPr>
          <p:cNvPicPr>
            <a:picLocks noChangeAspect="1" noChangeArrowheads="1"/>
          </p:cNvPicPr>
          <p:nvPr/>
        </p:nvPicPr>
        <p:blipFill>
          <a:blip r:embed="rId3" cstate="print"/>
          <a:srcRect/>
          <a:stretch>
            <a:fillRect/>
          </a:stretch>
        </p:blipFill>
        <p:spPr bwMode="auto">
          <a:xfrm>
            <a:off x="1600200" y="2971800"/>
            <a:ext cx="5715000" cy="36766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Since the Protestant Revolution</a:t>
            </a:r>
            <a:endParaRPr lang="en-US" sz="4800" dirty="0">
              <a:solidFill>
                <a:srgbClr val="FFFF0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t>Protestant Revolution (1517 - )</a:t>
            </a:r>
          </a:p>
          <a:p>
            <a:r>
              <a:rPr lang="en-US" dirty="0" smtClean="0"/>
              <a:t>Pius V revised the Roman Missal to stabilize liturgy in Church. (1570)</a:t>
            </a:r>
          </a:p>
          <a:p>
            <a:r>
              <a:rPr lang="en-US" dirty="0" smtClean="0"/>
              <a:t>Made it universal and definitive in Roman Church.</a:t>
            </a:r>
          </a:p>
          <a:p>
            <a:r>
              <a:rPr lang="en-US" dirty="0" smtClean="0"/>
              <a:t>Some organic changes before Second Vatican Council (1962-1965).</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34</a:t>
            </a:fld>
            <a:endParaRPr lang="en-US"/>
          </a:p>
        </p:txBody>
      </p:sp>
      <p:pic>
        <p:nvPicPr>
          <p:cNvPr id="61442" name="Picture 2" descr="http://www.mlahanas.de/Greeks/NewArts/PopePiusV.jpg"/>
          <p:cNvPicPr>
            <a:picLocks noChangeAspect="1" noChangeArrowheads="1"/>
          </p:cNvPicPr>
          <p:nvPr/>
        </p:nvPicPr>
        <p:blipFill>
          <a:blip r:embed="rId2" cstate="print"/>
          <a:srcRect/>
          <a:stretch>
            <a:fillRect/>
          </a:stretch>
        </p:blipFill>
        <p:spPr bwMode="auto">
          <a:xfrm>
            <a:off x="533400" y="1600200"/>
            <a:ext cx="3670623" cy="4937760"/>
          </a:xfrm>
          <a:prstGeom prst="rect">
            <a:avLst/>
          </a:prstGeom>
          <a:noFill/>
        </p:spPr>
      </p:pic>
      <p:sp>
        <p:nvSpPr>
          <p:cNvPr id="7" name="Rectangle 6"/>
          <p:cNvSpPr/>
          <p:nvPr/>
        </p:nvSpPr>
        <p:spPr>
          <a:xfrm>
            <a:off x="4800600" y="6198990"/>
            <a:ext cx="2895600" cy="369332"/>
          </a:xfrm>
          <a:prstGeom prst="rect">
            <a:avLst/>
          </a:prstGeom>
        </p:spPr>
        <p:txBody>
          <a:bodyPr wrap="square">
            <a:spAutoFit/>
          </a:bodyPr>
          <a:lstStyle/>
          <a:p>
            <a:r>
              <a:rPr lang="en-US" dirty="0" smtClean="0"/>
              <a:t>El Greco, Pius V, 1600-1610</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Liturgy after Vatican II</a:t>
            </a:r>
            <a:endParaRPr lang="en-US" sz="6000" dirty="0">
              <a:solidFill>
                <a:srgbClr val="FFFF00"/>
              </a:solidFill>
            </a:endParaRPr>
          </a:p>
        </p:txBody>
      </p:sp>
      <p:sp>
        <p:nvSpPr>
          <p:cNvPr id="3" name="Content Placeholder 2"/>
          <p:cNvSpPr>
            <a:spLocks noGrp="1"/>
          </p:cNvSpPr>
          <p:nvPr>
            <p:ph sz="half" idx="1"/>
          </p:nvPr>
        </p:nvSpPr>
        <p:spPr>
          <a:xfrm>
            <a:off x="457200" y="1600200"/>
            <a:ext cx="4648200" cy="4525963"/>
          </a:xfrm>
        </p:spPr>
        <p:txBody>
          <a:bodyPr>
            <a:normAutofit/>
          </a:bodyPr>
          <a:lstStyle/>
          <a:p>
            <a:r>
              <a:rPr lang="en-US" sz="3600" i="1" dirty="0" err="1" smtClean="0"/>
              <a:t>Sacrosanctum</a:t>
            </a:r>
            <a:r>
              <a:rPr lang="en-US" sz="3600" i="1" dirty="0" smtClean="0"/>
              <a:t> </a:t>
            </a:r>
            <a:r>
              <a:rPr lang="en-US" sz="3600" i="1" dirty="0" err="1" smtClean="0"/>
              <a:t>Concilium</a:t>
            </a:r>
            <a:r>
              <a:rPr lang="en-US" sz="3600" i="1" dirty="0" smtClean="0"/>
              <a:t> </a:t>
            </a:r>
            <a:r>
              <a:rPr lang="en-US" sz="3600" dirty="0" smtClean="0"/>
              <a:t>(1963).</a:t>
            </a:r>
          </a:p>
          <a:p>
            <a:r>
              <a:rPr lang="en-US" sz="3600" dirty="0" smtClean="0"/>
              <a:t>The Council declares the Eucharist to be the Source and Summit of our faith (LG 11).</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35</a:t>
            </a:fld>
            <a:endParaRPr lang="en-US"/>
          </a:p>
        </p:txBody>
      </p:sp>
      <p:pic>
        <p:nvPicPr>
          <p:cNvPr id="20482" name="Picture 2" descr="http://www.shc.edu/theolibrary/graphics/vaticanii.jpg"/>
          <p:cNvPicPr>
            <a:picLocks noChangeAspect="1" noChangeArrowheads="1"/>
          </p:cNvPicPr>
          <p:nvPr/>
        </p:nvPicPr>
        <p:blipFill>
          <a:blip r:embed="rId2" cstate="print"/>
          <a:srcRect/>
          <a:stretch>
            <a:fillRect/>
          </a:stretch>
        </p:blipFill>
        <p:spPr bwMode="auto">
          <a:xfrm>
            <a:off x="5179841" y="1676400"/>
            <a:ext cx="3950207" cy="49377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Two forms of the Roman Rite</a:t>
            </a:r>
            <a:endParaRPr lang="en-US" sz="4800" dirty="0">
              <a:solidFill>
                <a:srgbClr val="FFFF00"/>
              </a:solidFill>
            </a:endParaRPr>
          </a:p>
        </p:txBody>
      </p:sp>
      <p:sp>
        <p:nvSpPr>
          <p:cNvPr id="4" name="Content Placeholder 3"/>
          <p:cNvSpPr>
            <a:spLocks noGrp="1"/>
          </p:cNvSpPr>
          <p:nvPr>
            <p:ph sz="half" idx="2"/>
          </p:nvPr>
        </p:nvSpPr>
        <p:spPr/>
        <p:txBody>
          <a:bodyPr>
            <a:normAutofit fontScale="92500"/>
          </a:bodyPr>
          <a:lstStyle/>
          <a:p>
            <a:r>
              <a:rPr lang="en-US" dirty="0" smtClean="0"/>
              <a:t>In </a:t>
            </a:r>
            <a:r>
              <a:rPr lang="en-US" i="1" dirty="0" err="1" smtClean="0"/>
              <a:t>Summorum</a:t>
            </a:r>
            <a:r>
              <a:rPr lang="en-US" i="1" dirty="0" smtClean="0"/>
              <a:t> </a:t>
            </a:r>
            <a:r>
              <a:rPr lang="en-US" i="1" dirty="0" err="1" smtClean="0"/>
              <a:t>Pontificum</a:t>
            </a:r>
            <a:r>
              <a:rPr lang="en-US" dirty="0" smtClean="0"/>
              <a:t> (2007), Pope Benedict XVI makes it clear both Masses (1962 &amp; 1970) are forms of one Rite.</a:t>
            </a:r>
          </a:p>
          <a:p>
            <a:r>
              <a:rPr lang="en-US" dirty="0" smtClean="0"/>
              <a:t>Extraordinary Form (1962) &amp; Ordinary Form (1970). </a:t>
            </a:r>
          </a:p>
          <a:p>
            <a:r>
              <a:rPr lang="en-US" dirty="0" smtClean="0"/>
              <a:t>Both are valid and lawful.</a:t>
            </a:r>
          </a:p>
          <a:p>
            <a:r>
              <a:rPr lang="en-US" dirty="0" smtClean="0"/>
              <a:t>No permission necessary.</a:t>
            </a:r>
          </a:p>
          <a:p>
            <a:pPr>
              <a:buNone/>
            </a:pPr>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36</a:t>
            </a:fld>
            <a:endParaRPr lang="en-US"/>
          </a:p>
        </p:txBody>
      </p:sp>
      <p:pic>
        <p:nvPicPr>
          <p:cNvPr id="17412" name="Picture 4" descr="http://bp2.blogger.com/_IHTEDqKzTR8/SFs-YLspD3I/AAAAAAAAACc/nSmQhbeBFEw/s320/Catholic+Mass+Trid+3.gif"/>
          <p:cNvPicPr>
            <a:picLocks noChangeAspect="1" noChangeArrowheads="1"/>
          </p:cNvPicPr>
          <p:nvPr/>
        </p:nvPicPr>
        <p:blipFill>
          <a:blip r:embed="rId2" cstate="print"/>
          <a:srcRect/>
          <a:stretch>
            <a:fillRect/>
          </a:stretch>
        </p:blipFill>
        <p:spPr bwMode="auto">
          <a:xfrm>
            <a:off x="381000" y="1676400"/>
            <a:ext cx="3395571" cy="46634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New English translation of Roman Missal (Nov. 27, 2011!).   </a:t>
            </a:r>
          </a:p>
          <a:p>
            <a:r>
              <a:rPr lang="en-US" dirty="0" smtClean="0"/>
              <a:t>New Mass can be said in Latin or English. Old Mass only in Latin.</a:t>
            </a:r>
          </a:p>
          <a:p>
            <a:r>
              <a:rPr lang="en-US" dirty="0" smtClean="0"/>
              <a:t>Extraordinary Ministers of Holy Communion only used at Ordinary Form (i.e. New Mass)</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37</a:t>
            </a:fld>
            <a:endParaRPr lang="en-US"/>
          </a:p>
        </p:txBody>
      </p:sp>
      <p:pic>
        <p:nvPicPr>
          <p:cNvPr id="62466" name="Picture 2" descr="http://www.colsdioc.org/Portals/0/Departments/CTO/Images/eucharistic_minister_student(web).jpg"/>
          <p:cNvPicPr>
            <a:picLocks noChangeAspect="1" noChangeArrowheads="1"/>
          </p:cNvPicPr>
          <p:nvPr/>
        </p:nvPicPr>
        <p:blipFill>
          <a:blip r:embed="rId2" cstate="print"/>
          <a:srcRect/>
          <a:stretch>
            <a:fillRect/>
          </a:stretch>
        </p:blipFill>
        <p:spPr bwMode="auto">
          <a:xfrm>
            <a:off x="4528551" y="2286000"/>
            <a:ext cx="4463049" cy="3383280"/>
          </a:xfrm>
          <a:prstGeom prst="rect">
            <a:avLst/>
          </a:prstGeom>
          <a:ln>
            <a:noFill/>
          </a:ln>
          <a:effectLst>
            <a:softEdge rad="112500"/>
          </a:effectLst>
        </p:spPr>
      </p:pic>
      <p:sp>
        <p:nvSpPr>
          <p:cNvPr id="6" name="Title 1"/>
          <p:cNvSpPr>
            <a:spLocks noGrp="1"/>
          </p:cNvSpPr>
          <p:nvPr>
            <p:ph type="title"/>
          </p:nvPr>
        </p:nvSpPr>
        <p:spPr>
          <a:xfrm>
            <a:off x="457200" y="274638"/>
            <a:ext cx="8229600" cy="1143000"/>
          </a:xfrm>
        </p:spPr>
        <p:txBody>
          <a:bodyPr>
            <a:normAutofit/>
          </a:bodyPr>
          <a:lstStyle/>
          <a:p>
            <a:r>
              <a:rPr lang="en-US" sz="4800" dirty="0" smtClean="0">
                <a:solidFill>
                  <a:srgbClr val="FFFF00"/>
                </a:solidFill>
              </a:rPr>
              <a:t>Two forms of the Roman Rite</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FFFF00"/>
                </a:solidFill>
              </a:rPr>
              <a:t>Need for Norms in the Liturgy</a:t>
            </a:r>
            <a:endParaRPr lang="en-US" sz="5400" dirty="0">
              <a:solidFill>
                <a:srgbClr val="FFFF00"/>
              </a:solidFill>
            </a:endParaRPr>
          </a:p>
        </p:txBody>
      </p:sp>
      <p:sp>
        <p:nvSpPr>
          <p:cNvPr id="4" name="Content Placeholder 3"/>
          <p:cNvSpPr>
            <a:spLocks noGrp="1"/>
          </p:cNvSpPr>
          <p:nvPr>
            <p:ph sz="half" idx="2"/>
          </p:nvPr>
        </p:nvSpPr>
        <p:spPr/>
        <p:txBody>
          <a:bodyPr/>
          <a:lstStyle/>
          <a:p>
            <a:r>
              <a:rPr lang="en-US" dirty="0" smtClean="0"/>
              <a:t>Say the Black.  Do the Red.</a:t>
            </a:r>
          </a:p>
          <a:p>
            <a:pPr marL="0" indent="0">
              <a:buNone/>
            </a:pPr>
            <a:endParaRPr lang="en-US" dirty="0" smtClean="0"/>
          </a:p>
          <a:p>
            <a:r>
              <a:rPr lang="en-US" dirty="0" smtClean="0"/>
              <a:t>Norms are designed with the intention of protecting the Eucharistic mystery.</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38</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38300"/>
            <a:ext cx="416960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(“say the black, </a:t>
            </a:r>
            <a:r>
              <a:rPr lang="en-US" dirty="0" smtClean="0">
                <a:solidFill>
                  <a:srgbClr val="FF0000"/>
                </a:solidFill>
              </a:rPr>
              <a:t>do the red</a:t>
            </a:r>
            <a:r>
              <a:rPr lang="en-US" dirty="0" smtClean="0"/>
              <a:t>”)</a:t>
            </a:r>
            <a:br>
              <a:rPr lang="en-US" dirty="0" smtClean="0"/>
            </a:br>
            <a:endParaRPr lang="en-US" dirty="0"/>
          </a:p>
        </p:txBody>
      </p:sp>
      <p:sp>
        <p:nvSpPr>
          <p:cNvPr id="3" name="Content Placeholder 2"/>
          <p:cNvSpPr>
            <a:spLocks noGrp="1"/>
          </p:cNvSpPr>
          <p:nvPr>
            <p:ph sz="half" idx="1"/>
          </p:nvPr>
        </p:nvSpPr>
        <p:spPr>
          <a:xfrm>
            <a:off x="228600" y="1600200"/>
            <a:ext cx="4267200" cy="4525963"/>
          </a:xfrm>
        </p:spPr>
        <p:txBody>
          <a:bodyPr/>
          <a:lstStyle/>
          <a:p>
            <a:r>
              <a:rPr lang="en-US" sz="4000" dirty="0" smtClean="0"/>
              <a:t>This is why the Church has liturgical norms and public rituals and rubrics. </a:t>
            </a:r>
          </a:p>
          <a:p>
            <a:endParaRPr lang="en-US" dirty="0"/>
          </a:p>
        </p:txBody>
      </p:sp>
      <p:pic>
        <p:nvPicPr>
          <p:cNvPr id="1026" name="Picture 2" descr="http://images4.cpcache.com/product/401937834v1_350x350_Front_Color-BlackWhite.jpg"/>
          <p:cNvPicPr>
            <a:picLocks noGrp="1" noChangeAspect="1" noChangeArrowheads="1"/>
          </p:cNvPicPr>
          <p:nvPr>
            <p:ph sz="half" idx="2"/>
          </p:nvPr>
        </p:nvPicPr>
        <p:blipFill>
          <a:blip r:embed="rId2" cstate="print"/>
          <a:srcRect/>
          <a:stretch>
            <a:fillRect/>
          </a:stretch>
        </p:blipFill>
        <p:spPr bwMode="auto">
          <a:xfrm>
            <a:off x="4572000" y="1524000"/>
            <a:ext cx="4495800" cy="4495800"/>
          </a:xfrm>
          <a:prstGeom prst="rect">
            <a:avLst/>
          </a:prstGeom>
          <a:noFill/>
        </p:spPr>
      </p:pic>
    </p:spTree>
    <p:extLst>
      <p:ext uri="{BB962C8B-B14F-4D97-AF65-F5344CB8AC3E}">
        <p14:creationId xmlns:p14="http://schemas.microsoft.com/office/powerpoint/2010/main" val="2970400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Christ is Present in the Mass</a:t>
            </a:r>
            <a:endParaRPr lang="en-US" dirty="0">
              <a:solidFill>
                <a:srgbClr val="FFFF00"/>
              </a:solidFill>
            </a:endParaRPr>
          </a:p>
        </p:txBody>
      </p:sp>
      <p:sp>
        <p:nvSpPr>
          <p:cNvPr id="3" name="Content Placeholder 2"/>
          <p:cNvSpPr>
            <a:spLocks noGrp="1"/>
          </p:cNvSpPr>
          <p:nvPr>
            <p:ph sz="half" idx="1"/>
          </p:nvPr>
        </p:nvSpPr>
        <p:spPr>
          <a:xfrm>
            <a:off x="457200" y="1600200"/>
            <a:ext cx="4267200" cy="4889269"/>
          </a:xfrm>
        </p:spPr>
        <p:txBody>
          <a:bodyPr>
            <a:normAutofit fontScale="70000" lnSpcReduction="20000"/>
          </a:bodyPr>
          <a:lstStyle/>
          <a:p>
            <a:r>
              <a:rPr lang="en-US" sz="4700" dirty="0" smtClean="0"/>
              <a:t>Christ is Present in the Mass in four ways:</a:t>
            </a:r>
          </a:p>
          <a:p>
            <a:pPr>
              <a:buNone/>
            </a:pPr>
            <a:r>
              <a:rPr lang="en-US" sz="3600" dirty="0" smtClean="0"/>
              <a:t>	1) </a:t>
            </a:r>
            <a:r>
              <a:rPr lang="en-US" sz="3600" dirty="0" smtClean="0">
                <a:solidFill>
                  <a:srgbClr val="FFFF00"/>
                </a:solidFill>
              </a:rPr>
              <a:t>In the priest </a:t>
            </a:r>
            <a:r>
              <a:rPr lang="en-US" sz="3600" dirty="0" smtClean="0"/>
              <a:t>(</a:t>
            </a:r>
            <a:r>
              <a:rPr lang="en-US" sz="3600" i="1" dirty="0" smtClean="0"/>
              <a:t>in persona 	Christi</a:t>
            </a:r>
            <a:r>
              <a:rPr lang="en-US" sz="3600" dirty="0" smtClean="0"/>
              <a:t>)</a:t>
            </a:r>
          </a:p>
          <a:p>
            <a:pPr>
              <a:buNone/>
            </a:pPr>
            <a:r>
              <a:rPr lang="en-US" sz="3600" dirty="0" smtClean="0"/>
              <a:t>	2) </a:t>
            </a:r>
            <a:r>
              <a:rPr lang="en-US" sz="3600" dirty="0" smtClean="0">
                <a:solidFill>
                  <a:srgbClr val="FFFF00"/>
                </a:solidFill>
              </a:rPr>
              <a:t>In the congregation </a:t>
            </a:r>
            <a:r>
              <a:rPr lang="en-US" sz="3600" dirty="0" smtClean="0"/>
              <a:t>(as 	the Body of Christ; 	Romans 12:4)</a:t>
            </a:r>
          </a:p>
          <a:p>
            <a:pPr>
              <a:buNone/>
            </a:pPr>
            <a:r>
              <a:rPr lang="en-US" sz="3600" dirty="0" smtClean="0"/>
              <a:t>	3) </a:t>
            </a:r>
            <a:r>
              <a:rPr lang="en-US" sz="3600" dirty="0" smtClean="0">
                <a:solidFill>
                  <a:srgbClr val="FFFF00"/>
                </a:solidFill>
              </a:rPr>
              <a:t>In the Word </a:t>
            </a:r>
            <a:r>
              <a:rPr lang="en-US" sz="3600" dirty="0" smtClean="0"/>
              <a:t>(John 1:1)</a:t>
            </a:r>
          </a:p>
          <a:p>
            <a:pPr>
              <a:buNone/>
            </a:pPr>
            <a:r>
              <a:rPr lang="en-US" sz="3600" dirty="0" smtClean="0"/>
              <a:t>	4) </a:t>
            </a:r>
            <a:r>
              <a:rPr lang="en-US" sz="3600" dirty="0" smtClean="0">
                <a:solidFill>
                  <a:srgbClr val="FFFF00"/>
                </a:solidFill>
              </a:rPr>
              <a:t>In the Eucharist </a:t>
            </a:r>
            <a:r>
              <a:rPr lang="en-US" sz="3600" dirty="0" smtClean="0"/>
              <a:t>(Mt 	26:26)</a:t>
            </a:r>
            <a:endParaRPr lang="en-US" sz="3600" dirty="0" smtClean="0">
              <a:solidFill>
                <a:srgbClr val="FFFF00"/>
              </a:solidFill>
            </a:endParaRPr>
          </a:p>
          <a:p>
            <a:pPr>
              <a:buNone/>
            </a:pPr>
            <a:r>
              <a:rPr lang="en-US" i="1" dirty="0" err="1"/>
              <a:t>Sacrosanctum</a:t>
            </a:r>
            <a:r>
              <a:rPr lang="en-US" i="1" dirty="0"/>
              <a:t> </a:t>
            </a:r>
            <a:r>
              <a:rPr lang="en-US" i="1" dirty="0" err="1"/>
              <a:t>Concilium</a:t>
            </a:r>
            <a:r>
              <a:rPr lang="en-US" i="1" dirty="0"/>
              <a:t> </a:t>
            </a:r>
            <a:r>
              <a:rPr lang="en-US" i="1" dirty="0" smtClean="0"/>
              <a:t> </a:t>
            </a:r>
            <a:r>
              <a:rPr lang="en-US" dirty="0" smtClean="0"/>
              <a:t>7</a:t>
            </a: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4</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246" y="1447800"/>
            <a:ext cx="3402353" cy="504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8B11F1-7448-4AE6-B696-3D5BD0F28423}" type="slidenum">
              <a:rPr lang="en-US" smtClean="0"/>
              <a:pPr/>
              <a:t>40</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488" y="0"/>
            <a:ext cx="5915025"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166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00"/>
                </a:solidFill>
              </a:rPr>
              <a:t>Structure of the Holy Mass</a:t>
            </a:r>
            <a:endParaRPr lang="en-US" sz="5400" dirty="0">
              <a:solidFill>
                <a:srgbClr val="FFFF00"/>
              </a:solidFill>
            </a:endParaRPr>
          </a:p>
        </p:txBody>
      </p:sp>
      <p:sp>
        <p:nvSpPr>
          <p:cNvPr id="4" name="Content Placeholder 3"/>
          <p:cNvSpPr>
            <a:spLocks noGrp="1"/>
          </p:cNvSpPr>
          <p:nvPr>
            <p:ph sz="half" idx="2"/>
          </p:nvPr>
        </p:nvSpPr>
        <p:spPr/>
        <p:txBody>
          <a:bodyPr>
            <a:normAutofit fontScale="92500"/>
          </a:bodyPr>
          <a:lstStyle/>
          <a:p>
            <a:r>
              <a:rPr lang="en-US" sz="3200" dirty="0" smtClean="0"/>
              <a:t>Form of the Mass has always had a two fold structure.</a:t>
            </a:r>
          </a:p>
          <a:p>
            <a:pPr marL="514350" indent="-514350">
              <a:buFont typeface="+mj-lt"/>
              <a:buAutoNum type="arabicPeriod"/>
            </a:pPr>
            <a:r>
              <a:rPr lang="en-US" sz="3200" dirty="0" smtClean="0"/>
              <a:t>Table of God’s Word.</a:t>
            </a:r>
          </a:p>
          <a:p>
            <a:pPr marL="514350" indent="-514350">
              <a:buFont typeface="+mj-lt"/>
              <a:buAutoNum type="arabicPeriod"/>
            </a:pPr>
            <a:r>
              <a:rPr lang="en-US" sz="3200" dirty="0" smtClean="0"/>
              <a:t>Table of the Eucharistic Sacrifice.</a:t>
            </a:r>
          </a:p>
          <a:p>
            <a:r>
              <a:rPr lang="en-US" sz="3200" dirty="0" smtClean="0"/>
              <a:t>Together form one single act of worship.</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41</a:t>
            </a:fld>
            <a:endParaRPr lang="en-US"/>
          </a:p>
        </p:txBody>
      </p:sp>
      <p:pic>
        <p:nvPicPr>
          <p:cNvPr id="7170" name="Picture 2" descr="Gutenberg Bible opened to pages 114 verso and 115 recto."/>
          <p:cNvPicPr>
            <a:picLocks noChangeAspect="1" noChangeArrowheads="1"/>
          </p:cNvPicPr>
          <p:nvPr/>
        </p:nvPicPr>
        <p:blipFill>
          <a:blip r:embed="rId2" cstate="print"/>
          <a:srcRect/>
          <a:stretch>
            <a:fillRect/>
          </a:stretch>
        </p:blipFill>
        <p:spPr bwMode="auto">
          <a:xfrm>
            <a:off x="0" y="1219200"/>
            <a:ext cx="4762500" cy="2867025"/>
          </a:xfrm>
          <a:prstGeom prst="rect">
            <a:avLst/>
          </a:prstGeom>
          <a:noFill/>
        </p:spPr>
      </p:pic>
      <p:pic>
        <p:nvPicPr>
          <p:cNvPr id="7172" name="Picture 4" descr="http://saltandlighttv.org/blog/wp-content/uploads/2009/08/eucharist2.jpg"/>
          <p:cNvPicPr>
            <a:picLocks noChangeAspect="1" noChangeArrowheads="1"/>
          </p:cNvPicPr>
          <p:nvPr/>
        </p:nvPicPr>
        <p:blipFill>
          <a:blip r:embed="rId3" cstate="print"/>
          <a:srcRect/>
          <a:stretch>
            <a:fillRect/>
          </a:stretch>
        </p:blipFill>
        <p:spPr bwMode="auto">
          <a:xfrm>
            <a:off x="381000" y="4143374"/>
            <a:ext cx="3048000" cy="271462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FFFF00"/>
                </a:solidFill>
              </a:rPr>
              <a:t>Presence of Christ </a:t>
            </a:r>
            <a:br>
              <a:rPr lang="en-US" sz="5400" dirty="0" smtClean="0">
                <a:solidFill>
                  <a:srgbClr val="FFFF00"/>
                </a:solidFill>
              </a:rPr>
            </a:br>
            <a:r>
              <a:rPr lang="en-US" sz="5400" dirty="0" smtClean="0">
                <a:solidFill>
                  <a:srgbClr val="FFFF00"/>
                </a:solidFill>
              </a:rPr>
              <a:t>in the Liturgy</a:t>
            </a:r>
            <a:endParaRPr lang="en-US" sz="5400" dirty="0"/>
          </a:p>
        </p:txBody>
      </p:sp>
      <p:sp>
        <p:nvSpPr>
          <p:cNvPr id="3" name="Content Placeholder 2"/>
          <p:cNvSpPr>
            <a:spLocks noGrp="1"/>
          </p:cNvSpPr>
          <p:nvPr>
            <p:ph sz="half" idx="1"/>
          </p:nvPr>
        </p:nvSpPr>
        <p:spPr/>
        <p:txBody>
          <a:bodyPr>
            <a:normAutofit fontScale="92500" lnSpcReduction="20000"/>
          </a:bodyPr>
          <a:lstStyle/>
          <a:p>
            <a:pPr marL="514350" indent="-514350">
              <a:buAutoNum type="arabicPeriod"/>
            </a:pPr>
            <a:r>
              <a:rPr lang="en-US" dirty="0" smtClean="0"/>
              <a:t>When the Assembly gathers in his Name.</a:t>
            </a:r>
          </a:p>
          <a:p>
            <a:pPr marL="514350" indent="-514350">
              <a:buNone/>
            </a:pPr>
            <a:r>
              <a:rPr lang="en-US" dirty="0" smtClean="0"/>
              <a:t>2.	In the Priest who is the head of the liturgical assembly.</a:t>
            </a:r>
          </a:p>
          <a:p>
            <a:pPr marL="514350" indent="-514350">
              <a:buAutoNum type="arabicPeriod" startAt="3"/>
            </a:pPr>
            <a:r>
              <a:rPr lang="en-US" dirty="0" smtClean="0"/>
              <a:t>In His Word, especially the Gospel.</a:t>
            </a:r>
          </a:p>
          <a:p>
            <a:pPr marL="514350" indent="-514350">
              <a:buAutoNum type="arabicPeriod" startAt="3"/>
            </a:pPr>
            <a:r>
              <a:rPr lang="en-US" dirty="0" smtClean="0"/>
              <a:t>In the Eucharist (goes back to the need for norms)</a:t>
            </a:r>
          </a:p>
          <a:p>
            <a:pPr marL="514350" indent="-514350">
              <a:buNone/>
            </a:pPr>
            <a:r>
              <a:rPr lang="en-US" dirty="0" smtClean="0">
                <a:solidFill>
                  <a:srgbClr val="FFFF00"/>
                </a:solidFill>
              </a:rPr>
              <a:t>We become even more the Body of Christ.</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42</a:t>
            </a:fld>
            <a:endParaRPr lang="en-US"/>
          </a:p>
        </p:txBody>
      </p:sp>
      <p:pic>
        <p:nvPicPr>
          <p:cNvPr id="63490" name="Picture 2" descr="Refugee Catholic Congregation"/>
          <p:cNvPicPr>
            <a:picLocks noChangeAspect="1" noChangeArrowheads="1"/>
          </p:cNvPicPr>
          <p:nvPr/>
        </p:nvPicPr>
        <p:blipFill>
          <a:blip r:embed="rId2" cstate="print"/>
          <a:srcRect/>
          <a:stretch>
            <a:fillRect/>
          </a:stretch>
        </p:blipFill>
        <p:spPr bwMode="auto">
          <a:xfrm>
            <a:off x="4259168" y="1981200"/>
            <a:ext cx="4884832"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Ministry in the Church</a:t>
            </a:r>
            <a:endParaRPr lang="en-US" sz="6600" dirty="0">
              <a:solidFill>
                <a:srgbClr val="FFFF00"/>
              </a:solidFill>
            </a:endParaRPr>
          </a:p>
        </p:txBody>
      </p:sp>
      <p:sp>
        <p:nvSpPr>
          <p:cNvPr id="3" name="Content Placeholder 2"/>
          <p:cNvSpPr>
            <a:spLocks noGrp="1"/>
          </p:cNvSpPr>
          <p:nvPr>
            <p:ph sz="half" idx="1"/>
          </p:nvPr>
        </p:nvSpPr>
        <p:spPr/>
        <p:txBody>
          <a:bodyPr>
            <a:normAutofit/>
          </a:bodyPr>
          <a:lstStyle/>
          <a:p>
            <a:pPr>
              <a:lnSpc>
                <a:spcPct val="90000"/>
              </a:lnSpc>
            </a:pPr>
            <a:r>
              <a:rPr lang="en-US" dirty="0" smtClean="0"/>
              <a:t>Baptism the foundation of all ministry in the Church.</a:t>
            </a:r>
          </a:p>
          <a:p>
            <a:pPr>
              <a:lnSpc>
                <a:spcPct val="90000"/>
              </a:lnSpc>
            </a:pPr>
            <a:r>
              <a:rPr lang="en-US" dirty="0" smtClean="0"/>
              <a:t>Marked for worship and set apart for service.</a:t>
            </a:r>
          </a:p>
          <a:p>
            <a:pPr>
              <a:lnSpc>
                <a:spcPct val="90000"/>
              </a:lnSpc>
            </a:pPr>
            <a:r>
              <a:rPr lang="en-US" dirty="0" smtClean="0"/>
              <a:t>Service takes many forms.</a:t>
            </a:r>
            <a:endParaRPr lang="en-US" dirty="0"/>
          </a:p>
        </p:txBody>
      </p:sp>
      <p:sp>
        <p:nvSpPr>
          <p:cNvPr id="4" name="Content Placeholder 3"/>
          <p:cNvSpPr>
            <a:spLocks noGrp="1"/>
          </p:cNvSpPr>
          <p:nvPr>
            <p:ph sz="half" idx="2"/>
          </p:nvPr>
        </p:nvSpPr>
        <p:spPr/>
        <p:txBody>
          <a:bodyPr>
            <a:normAutofit/>
          </a:bodyPr>
          <a:lstStyle/>
          <a:p>
            <a:pPr>
              <a:lnSpc>
                <a:spcPct val="90000"/>
              </a:lnSpc>
              <a:buNone/>
            </a:pPr>
            <a:r>
              <a:rPr lang="en-US" dirty="0" smtClean="0"/>
              <a:t>Requirements</a:t>
            </a:r>
          </a:p>
          <a:p>
            <a:pPr lvl="1">
              <a:lnSpc>
                <a:spcPct val="90000"/>
              </a:lnSpc>
            </a:pPr>
            <a:r>
              <a:rPr lang="en-US" dirty="0" smtClean="0"/>
              <a:t>Baptized</a:t>
            </a:r>
          </a:p>
          <a:p>
            <a:pPr lvl="1">
              <a:lnSpc>
                <a:spcPct val="90000"/>
              </a:lnSpc>
            </a:pPr>
            <a:r>
              <a:rPr lang="en-US" dirty="0" smtClean="0"/>
              <a:t>Person of faith and prayer</a:t>
            </a:r>
          </a:p>
          <a:p>
            <a:pPr lvl="1">
              <a:lnSpc>
                <a:spcPct val="90000"/>
              </a:lnSpc>
            </a:pPr>
            <a:r>
              <a:rPr lang="en-US" dirty="0" smtClean="0"/>
              <a:t>Love for the Holy Eucharist</a:t>
            </a:r>
          </a:p>
          <a:p>
            <a:pPr lvl="1">
              <a:lnSpc>
                <a:spcPct val="90000"/>
              </a:lnSpc>
            </a:pPr>
            <a:r>
              <a:rPr lang="en-US" dirty="0" smtClean="0"/>
              <a:t>Seeks to serve the people of God</a:t>
            </a:r>
          </a:p>
          <a:p>
            <a:pPr lvl="1">
              <a:lnSpc>
                <a:spcPct val="90000"/>
              </a:lnSpc>
            </a:pPr>
            <a:r>
              <a:rPr lang="en-US" dirty="0" smtClean="0"/>
              <a:t>Continue to learn and grow in your faith</a:t>
            </a:r>
          </a:p>
          <a:p>
            <a:endParaRPr lang="en-US" dirty="0"/>
          </a:p>
        </p:txBody>
      </p:sp>
      <p:sp>
        <p:nvSpPr>
          <p:cNvPr id="5" name="Slide Number Placeholder 4"/>
          <p:cNvSpPr>
            <a:spLocks noGrp="1"/>
          </p:cNvSpPr>
          <p:nvPr>
            <p:ph type="sldNum" sz="quarter" idx="12"/>
          </p:nvPr>
        </p:nvSpPr>
        <p:spPr/>
        <p:txBody>
          <a:bodyPr/>
          <a:lstStyle/>
          <a:p>
            <a:fld id="{0A8B11F1-7448-4AE6-B696-3D5BD0F28423}" type="slidenum">
              <a:rPr lang="en-US" smtClean="0"/>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Liturgy As the Public Worship </a:t>
            </a:r>
            <a:br>
              <a:rPr lang="en-US" b="1" dirty="0" smtClean="0"/>
            </a:br>
            <a:r>
              <a:rPr lang="en-US" b="1" dirty="0" smtClean="0"/>
              <a:t>of the Church</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“Liturgy” originally meant “a public work” or a “service </a:t>
            </a:r>
            <a:r>
              <a:rPr lang="en-US" dirty="0" smtClean="0"/>
              <a:t>in the name of/on </a:t>
            </a:r>
            <a:r>
              <a:rPr lang="en-US" dirty="0"/>
              <a:t>behalf of the people” (CCC 1069)</a:t>
            </a:r>
          </a:p>
          <a:p>
            <a:pPr lvl="0"/>
            <a:r>
              <a:rPr lang="en-US" dirty="0"/>
              <a:t>Christian liturgy is the </a:t>
            </a:r>
            <a:endParaRPr lang="en-US" dirty="0" smtClean="0"/>
          </a:p>
          <a:p>
            <a:pPr lvl="0">
              <a:buNone/>
            </a:pPr>
            <a:r>
              <a:rPr lang="en-US" dirty="0" smtClean="0"/>
              <a:t>	participation </a:t>
            </a:r>
            <a:r>
              <a:rPr lang="en-US" dirty="0"/>
              <a:t>of the </a:t>
            </a:r>
            <a:endParaRPr lang="en-US" dirty="0" smtClean="0"/>
          </a:p>
          <a:p>
            <a:pPr lvl="0">
              <a:buNone/>
            </a:pPr>
            <a:r>
              <a:rPr lang="en-US" dirty="0" smtClean="0"/>
              <a:t>	People </a:t>
            </a:r>
            <a:r>
              <a:rPr lang="en-US" dirty="0"/>
              <a:t>of God in </a:t>
            </a:r>
            <a:endParaRPr lang="en-US" dirty="0" smtClean="0"/>
          </a:p>
          <a:p>
            <a:pPr lvl="0">
              <a:buNone/>
            </a:pPr>
            <a:r>
              <a:rPr lang="en-US" dirty="0" smtClean="0"/>
              <a:t>	“</a:t>
            </a:r>
            <a:r>
              <a:rPr lang="en-US" dirty="0"/>
              <a:t>the work of God” </a:t>
            </a:r>
          </a:p>
          <a:p>
            <a:pPr>
              <a:buNone/>
            </a:pPr>
            <a:endParaRPr lang="en-US" dirty="0"/>
          </a:p>
        </p:txBody>
      </p:sp>
      <p:pic>
        <p:nvPicPr>
          <p:cNvPr id="58370" name="Picture 2" descr="http://dlibrary.acu.edu.au/research/theology/ejournal/aejt_4/images/liturgy2.jpg"/>
          <p:cNvPicPr>
            <a:picLocks noChangeAspect="1" noChangeArrowheads="1"/>
          </p:cNvPicPr>
          <p:nvPr/>
        </p:nvPicPr>
        <p:blipFill>
          <a:blip r:embed="rId2" cstate="print"/>
          <a:srcRect/>
          <a:stretch>
            <a:fillRect/>
          </a:stretch>
        </p:blipFill>
        <p:spPr bwMode="auto">
          <a:xfrm>
            <a:off x="4572000" y="3514725"/>
            <a:ext cx="4800600" cy="3343275"/>
          </a:xfrm>
          <a:prstGeom prst="rect">
            <a:avLst/>
          </a:prstGeom>
          <a:noFill/>
        </p:spPr>
      </p:pic>
    </p:spTree>
    <p:extLst>
      <p:ext uri="{BB962C8B-B14F-4D97-AF65-F5344CB8AC3E}">
        <p14:creationId xmlns:p14="http://schemas.microsoft.com/office/powerpoint/2010/main" val="319974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Participation in “the work of God”</a:t>
            </a:r>
            <a:endParaRPr lang="en-US" dirty="0"/>
          </a:p>
        </p:txBody>
      </p:sp>
      <p:sp>
        <p:nvSpPr>
          <p:cNvPr id="3" name="Content Placeholder 2"/>
          <p:cNvSpPr>
            <a:spLocks noGrp="1"/>
          </p:cNvSpPr>
          <p:nvPr>
            <p:ph sz="half" idx="1"/>
          </p:nvPr>
        </p:nvSpPr>
        <p:spPr/>
        <p:txBody>
          <a:bodyPr>
            <a:normAutofit/>
          </a:bodyPr>
          <a:lstStyle/>
          <a:p>
            <a:r>
              <a:rPr lang="en-US" dirty="0" smtClean="0"/>
              <a:t>Christian liturgy is our participation in Christ’s work of redemption, principally through the re-presentation of His self-offering to the Father in the Holy Sacrifice of the Mass and the Holy Eucharist</a:t>
            </a:r>
          </a:p>
          <a:p>
            <a:r>
              <a:rPr lang="en-US" dirty="0" smtClean="0"/>
              <a:t>(cf. CCC 1069)</a:t>
            </a:r>
            <a:endParaRPr lang="en-US" dirty="0"/>
          </a:p>
        </p:txBody>
      </p:sp>
      <p:pic>
        <p:nvPicPr>
          <p:cNvPr id="5" name="Content Placeholder 4" descr="Eucharist.JPG"/>
          <p:cNvPicPr>
            <a:picLocks noGrp="1" noChangeAspect="1"/>
          </p:cNvPicPr>
          <p:nvPr>
            <p:ph sz="half" idx="2"/>
          </p:nvPr>
        </p:nvPicPr>
        <p:blipFill>
          <a:blip r:embed="rId2" cstate="print"/>
          <a:stretch>
            <a:fillRect/>
          </a:stretch>
        </p:blipFill>
        <p:spPr>
          <a:xfrm>
            <a:off x="5112662" y="1600200"/>
            <a:ext cx="3109675" cy="4525963"/>
          </a:xfrm>
        </p:spPr>
      </p:pic>
    </p:spTree>
    <p:extLst>
      <p:ext uri="{BB962C8B-B14F-4D97-AF65-F5344CB8AC3E}">
        <p14:creationId xmlns:p14="http://schemas.microsoft.com/office/powerpoint/2010/main" val="396633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Liturgy and Redemption</a:t>
            </a:r>
            <a:endParaRPr lang="en-US" dirty="0"/>
          </a:p>
        </p:txBody>
      </p:sp>
      <p:sp>
        <p:nvSpPr>
          <p:cNvPr id="3" name="Content Placeholder 2"/>
          <p:cNvSpPr>
            <a:spLocks noGrp="1"/>
          </p:cNvSpPr>
          <p:nvPr>
            <p:ph idx="1"/>
          </p:nvPr>
        </p:nvSpPr>
        <p:spPr/>
        <p:txBody>
          <a:bodyPr/>
          <a:lstStyle/>
          <a:p>
            <a:r>
              <a:rPr lang="en-US" dirty="0" smtClean="0"/>
              <a:t>“Through the liturgy Christ . . . continues the work of our redemption in, with and through his Church.” (CCC 1069)</a:t>
            </a:r>
          </a:p>
          <a:p>
            <a:pPr lvl="0"/>
            <a:r>
              <a:rPr lang="en-US" dirty="0" smtClean="0"/>
              <a:t>The liturgy is the official public worship of the Church, in which the Body is united with the Head by the Spirit to offer perfect glory and praise to God the Father</a:t>
            </a:r>
          </a:p>
          <a:p>
            <a:endParaRPr lang="en-US" dirty="0"/>
          </a:p>
        </p:txBody>
      </p:sp>
    </p:spTree>
    <p:extLst>
      <p:ext uri="{BB962C8B-B14F-4D97-AF65-F5344CB8AC3E}">
        <p14:creationId xmlns:p14="http://schemas.microsoft.com/office/powerpoint/2010/main" val="109376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228600"/>
            <a:ext cx="7772400" cy="1470025"/>
          </a:xfrm>
        </p:spPr>
        <p:txBody>
          <a:bodyPr/>
          <a:lstStyle/>
          <a:p>
            <a:r>
              <a:rPr lang="en-US" b="1" dirty="0" smtClean="0"/>
              <a:t>The Celebration of the Eucharist</a:t>
            </a:r>
            <a:endParaRPr lang="en-US" dirty="0"/>
          </a:p>
        </p:txBody>
      </p:sp>
      <p:sp>
        <p:nvSpPr>
          <p:cNvPr id="3075" name="Rectangle 3"/>
          <p:cNvSpPr>
            <a:spLocks noGrp="1" noChangeArrowheads="1"/>
          </p:cNvSpPr>
          <p:nvPr>
            <p:ph type="subTitle" idx="1"/>
          </p:nvPr>
        </p:nvSpPr>
        <p:spPr>
          <a:xfrm>
            <a:off x="228600" y="5181600"/>
            <a:ext cx="8839200" cy="1752600"/>
          </a:xfrm>
        </p:spPr>
        <p:txBody>
          <a:bodyPr>
            <a:noAutofit/>
          </a:bodyPr>
          <a:lstStyle/>
          <a:p>
            <a:pPr eaLnBrk="1" hangingPunct="1"/>
            <a:r>
              <a:rPr lang="en-US" sz="3200" b="1" dirty="0" smtClean="0"/>
              <a:t>“The Source and Summit of the Christian Life”</a:t>
            </a:r>
          </a:p>
          <a:p>
            <a:pPr algn="r" eaLnBrk="1" hangingPunct="1"/>
            <a:r>
              <a:rPr lang="en-US" sz="3200" i="1" dirty="0" smtClean="0"/>
              <a:t>Lumen </a:t>
            </a:r>
            <a:r>
              <a:rPr lang="en-US" sz="3200" i="1" dirty="0" err="1" smtClean="0"/>
              <a:t>Gentium</a:t>
            </a:r>
            <a:r>
              <a:rPr lang="en-US" sz="3200" dirty="0" smtClean="0"/>
              <a:t>,</a:t>
            </a:r>
            <a:r>
              <a:rPr lang="en-US" sz="3200" i="1" dirty="0" smtClean="0"/>
              <a:t> </a:t>
            </a:r>
            <a:r>
              <a:rPr lang="en-US" sz="3200" dirty="0" smtClean="0"/>
              <a:t>11</a:t>
            </a:r>
            <a:r>
              <a:rPr lang="en-US" sz="3200" i="1" dirty="0" smtClean="0"/>
              <a:t>; CCC</a:t>
            </a:r>
            <a:r>
              <a:rPr lang="en-US" sz="3200" dirty="0" smtClean="0"/>
              <a:t>, 1324.</a:t>
            </a:r>
          </a:p>
        </p:txBody>
      </p:sp>
      <p:sp>
        <p:nvSpPr>
          <p:cNvPr id="5" name="Slide Number Placeholder 4"/>
          <p:cNvSpPr>
            <a:spLocks noGrp="1"/>
          </p:cNvSpPr>
          <p:nvPr>
            <p:ph type="sldNum" sz="quarter" idx="12"/>
          </p:nvPr>
        </p:nvSpPr>
        <p:spPr/>
        <p:txBody>
          <a:bodyPr/>
          <a:lstStyle/>
          <a:p>
            <a:fld id="{B501EA49-E9E0-4880-A0F1-17968AF7E5FD}" type="slidenum">
              <a:rPr lang="en-US" smtClean="0">
                <a:solidFill>
                  <a:prstClr val="white">
                    <a:tint val="75000"/>
                  </a:prstClr>
                </a:solidFill>
              </a:rPr>
              <a:pPr/>
              <a:t>8</a:t>
            </a:fld>
            <a:endParaRPr lang="en-US">
              <a:solidFill>
                <a:prstClr val="white">
                  <a:tint val="75000"/>
                </a:prstClr>
              </a:solidFill>
            </a:endParaRPr>
          </a:p>
        </p:txBody>
      </p:sp>
      <p:pic>
        <p:nvPicPr>
          <p:cNvPr id="4" name="Picture 2" descr="http://prepareformass.files.wordpress.com/2009/04/eucharistwallpaper1024.jpg"/>
          <p:cNvPicPr>
            <a:picLocks noChangeAspect="1" noChangeArrowheads="1"/>
          </p:cNvPicPr>
          <p:nvPr/>
        </p:nvPicPr>
        <p:blipFill>
          <a:blip r:embed="rId2" cstate="print"/>
          <a:srcRect/>
          <a:stretch>
            <a:fillRect/>
          </a:stretch>
        </p:blipFill>
        <p:spPr bwMode="auto">
          <a:xfrm>
            <a:off x="2667000" y="1981200"/>
            <a:ext cx="4038600" cy="3028950"/>
          </a:xfrm>
          <a:prstGeom prst="rect">
            <a:avLst/>
          </a:prstGeom>
          <a:noFill/>
        </p:spPr>
      </p:pic>
    </p:spTree>
    <p:extLst>
      <p:ext uri="{BB962C8B-B14F-4D97-AF65-F5344CB8AC3E}">
        <p14:creationId xmlns:p14="http://schemas.microsoft.com/office/powerpoint/2010/main" val="135563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FFFF00"/>
                </a:solidFill>
              </a:rPr>
              <a:t>What </a:t>
            </a:r>
            <a:r>
              <a:rPr lang="en-US" sz="4800" b="1" dirty="0">
                <a:solidFill>
                  <a:srgbClr val="FFFF00"/>
                </a:solidFill>
              </a:rPr>
              <a:t>is the Mass?  </a:t>
            </a:r>
            <a:endParaRPr lang="en-US" sz="3600"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lvl="0"/>
            <a:r>
              <a:rPr lang="en-US" dirty="0"/>
              <a:t>In the </a:t>
            </a:r>
            <a:r>
              <a:rPr lang="en-US" b="1" dirty="0"/>
              <a:t>Eucharistic sacrifice</a:t>
            </a:r>
            <a:r>
              <a:rPr lang="en-US" dirty="0"/>
              <a:t>, all creation is presented to the Father through the death and Resurrection of His Son and the Eucharist thus becomes a sacrifice of thanksgiving. (CCC 1359, 1360)</a:t>
            </a:r>
          </a:p>
          <a:p>
            <a:pPr lvl="0"/>
            <a:endParaRPr lang="en-US" dirty="0" smtClean="0"/>
          </a:p>
          <a:p>
            <a:pPr lvl="0"/>
            <a:r>
              <a:rPr lang="en-US" dirty="0" smtClean="0"/>
              <a:t>The </a:t>
            </a:r>
            <a:r>
              <a:rPr lang="en-US" dirty="0"/>
              <a:t>Eucharist is also </a:t>
            </a:r>
            <a:r>
              <a:rPr lang="en-US" b="1" dirty="0"/>
              <a:t>a sacrifice of praise</a:t>
            </a:r>
            <a:r>
              <a:rPr lang="en-US" dirty="0"/>
              <a:t>, in which the Church glorifies God on behalf of creation through Christ.  Because He has united Himself to us, our praise is united to His and through Him us becomes acceptable to the Father. (CCC 1361)</a:t>
            </a:r>
          </a:p>
          <a:p>
            <a:endParaRPr lang="en-US" dirty="0"/>
          </a:p>
        </p:txBody>
      </p:sp>
      <p:sp>
        <p:nvSpPr>
          <p:cNvPr id="4" name="Slide Number Placeholder 3"/>
          <p:cNvSpPr>
            <a:spLocks noGrp="1"/>
          </p:cNvSpPr>
          <p:nvPr>
            <p:ph type="sldNum" sz="quarter" idx="12"/>
          </p:nvPr>
        </p:nvSpPr>
        <p:spPr/>
        <p:txBody>
          <a:bodyPr/>
          <a:lstStyle/>
          <a:p>
            <a:fld id="{B501EA49-E9E0-4880-A0F1-17968AF7E5FD}" type="slidenum">
              <a:rPr lang="en-US" smtClean="0">
                <a:solidFill>
                  <a:prstClr val="white">
                    <a:tint val="75000"/>
                  </a:prstClr>
                </a:solidFill>
              </a:rPr>
              <a:pPr/>
              <a:t>9</a:t>
            </a:fld>
            <a:endParaRPr lang="en-US">
              <a:solidFill>
                <a:prstClr val="white">
                  <a:tint val="75000"/>
                </a:prstClr>
              </a:solidFill>
            </a:endParaRPr>
          </a:p>
        </p:txBody>
      </p:sp>
    </p:spTree>
    <p:extLst>
      <p:ext uri="{BB962C8B-B14F-4D97-AF65-F5344CB8AC3E}">
        <p14:creationId xmlns:p14="http://schemas.microsoft.com/office/powerpoint/2010/main" val="350001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1917</Words>
  <Application>Microsoft Office PowerPoint</Application>
  <PresentationFormat>On-screen Show (4:3)</PresentationFormat>
  <Paragraphs>198</Paragraphs>
  <Slides>43</Slides>
  <Notes>2</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2_Office Theme</vt:lpstr>
      <vt:lpstr>The Presence of Christ</vt:lpstr>
      <vt:lpstr>In the beginning… </vt:lpstr>
      <vt:lpstr>Redemption through the Ultimate Sacrifice by God Himself</vt:lpstr>
      <vt:lpstr>Christ is Present in the Mass</vt:lpstr>
      <vt:lpstr>Liturgy As the Public Worship  of the Church </vt:lpstr>
      <vt:lpstr>Participation in “the work of God”</vt:lpstr>
      <vt:lpstr>Liturgy and Redemption</vt:lpstr>
      <vt:lpstr>The Celebration of the Eucharist</vt:lpstr>
      <vt:lpstr>What is the Mass?  </vt:lpstr>
      <vt:lpstr>The Compendium of the Catechism of the Catholic Church Question 272. When did Jesus Christ institute the Eucharist?</vt:lpstr>
      <vt:lpstr>The Compendium of the Catechism of the Catholic Church Question 273. How did he    institute the Eucharist?  </vt:lpstr>
      <vt:lpstr>The Compendium of the Catechism of the Catholic Church Question 276. Where does the Eucharist fit in the divine plan of salvation?</vt:lpstr>
      <vt:lpstr>The Compendium of the Catechism of the Catholic Church Question 276. Where does the Eucharist fit in the divine plan of salvation?</vt:lpstr>
      <vt:lpstr>Sacrificial memorial of Christ the Son, and His Body, the Church (CCC 1357-58)</vt:lpstr>
      <vt:lpstr>Christ’s one Sacrifice</vt:lpstr>
      <vt:lpstr>PowerPoint Presentation</vt:lpstr>
      <vt:lpstr>The Eucharist is a Sacrifice</vt:lpstr>
      <vt:lpstr>Re-presents the One</vt:lpstr>
      <vt:lpstr>Offered in an unbloody manner</vt:lpstr>
      <vt:lpstr>Joined to this Sacrifice</vt:lpstr>
      <vt:lpstr>Active Participation in the Eucharist</vt:lpstr>
      <vt:lpstr>What is active participation?</vt:lpstr>
      <vt:lpstr>Protestant Convert Scott Hahn Describes his Discovery of the Mass…</vt:lpstr>
      <vt:lpstr>Unites us to the Heavenly Liturgy</vt:lpstr>
      <vt:lpstr>Earthly Liturgy is a Foretaste of Heavenly Worship</vt:lpstr>
      <vt:lpstr>PowerPoint Presentation</vt:lpstr>
      <vt:lpstr>PowerPoint Presentation</vt:lpstr>
      <vt:lpstr>A Foretaste of Heaven</vt:lpstr>
      <vt:lpstr>PowerPoint Presentation</vt:lpstr>
      <vt:lpstr>History of the Liturgy</vt:lpstr>
      <vt:lpstr>Era of Persecution</vt:lpstr>
      <vt:lpstr>Christianity Freed</vt:lpstr>
      <vt:lpstr>Influence of Roman Liturgy</vt:lpstr>
      <vt:lpstr>Since the Protestant Revolution</vt:lpstr>
      <vt:lpstr>Liturgy after Vatican II</vt:lpstr>
      <vt:lpstr>Two forms of the Roman Rite</vt:lpstr>
      <vt:lpstr>Two forms of the Roman Rite</vt:lpstr>
      <vt:lpstr>Need for Norms in the Liturgy</vt:lpstr>
      <vt:lpstr>(“say the black, do the red”) </vt:lpstr>
      <vt:lpstr>PowerPoint Presentation</vt:lpstr>
      <vt:lpstr>Structure of the Holy Mass</vt:lpstr>
      <vt:lpstr>Presence of Christ  in the Liturgy</vt:lpstr>
      <vt:lpstr>Ministry in the Church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Presence of Christ</dc:title>
  <dc:creator>Timohty Brennan</dc:creator>
  <cp:lastModifiedBy>Miguel Salazar</cp:lastModifiedBy>
  <cp:revision>70</cp:revision>
  <cp:lastPrinted>2011-09-22T20:56:02Z</cp:lastPrinted>
  <dcterms:created xsi:type="dcterms:W3CDTF">2011-02-24T15:05:56Z</dcterms:created>
  <dcterms:modified xsi:type="dcterms:W3CDTF">2014-05-07T22:31:10Z</dcterms:modified>
</cp:coreProperties>
</file>